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5"/>
    <p:sldMasterId id="2147483660" r:id="rId6"/>
    <p:sldMasterId id="2147483672" r:id="rId7"/>
  </p:sldMasterIdLst>
  <p:sldIdLst>
    <p:sldId id="256" r:id="rId8"/>
    <p:sldId id="280" r:id="rId9"/>
    <p:sldId id="257" r:id="rId10"/>
    <p:sldId id="258" r:id="rId11"/>
    <p:sldId id="268" r:id="rId12"/>
    <p:sldId id="267" r:id="rId13"/>
    <p:sldId id="260" r:id="rId14"/>
    <p:sldId id="282" r:id="rId15"/>
    <p:sldId id="281" r:id="rId16"/>
    <p:sldId id="261" r:id="rId17"/>
    <p:sldId id="262" r:id="rId18"/>
    <p:sldId id="263" r:id="rId19"/>
    <p:sldId id="264" r:id="rId20"/>
    <p:sldId id="278" r:id="rId21"/>
    <p:sldId id="265" r:id="rId22"/>
    <p:sldId id="266" r:id="rId23"/>
    <p:sldId id="273" r:id="rId24"/>
    <p:sldId id="270" r:id="rId25"/>
    <p:sldId id="279" r:id="rId26"/>
    <p:sldId id="271" r:id="rId27"/>
    <p:sldId id="276" r:id="rId28"/>
    <p:sldId id="277" r:id="rId29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937" autoAdjust="0"/>
    <p:restoredTop sz="95441" autoAdjust="0"/>
  </p:normalViewPr>
  <p:slideViewPr>
    <p:cSldViewPr snapToGrid="0">
      <p:cViewPr varScale="1">
        <p:scale>
          <a:sx n="74" d="100"/>
          <a:sy n="74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4319-D650-40F8-9FA7-B72E2F904A9D}" type="datetimeFigureOut">
              <a:rPr lang="fa-IR" smtClean="0"/>
              <a:t>1442/04/21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C8552-D3D5-4993-A931-3BDEE200FCD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50094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4319-D650-40F8-9FA7-B72E2F904A9D}" type="datetimeFigureOut">
              <a:rPr lang="fa-IR" smtClean="0"/>
              <a:t>1442/04/21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C8552-D3D5-4993-A931-3BDEE200FCD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21874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4319-D650-40F8-9FA7-B72E2F904A9D}" type="datetimeFigureOut">
              <a:rPr lang="fa-IR" smtClean="0"/>
              <a:t>1442/04/21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C8552-D3D5-4993-A931-3BDEE200FCD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88279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BCEB6-DFB6-4AD7-87B1-9CA4CF4D0761}" type="datetimeFigureOut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1442/04/21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5C326-FAFE-4682-BBF7-8269F961BA22}" type="slidenum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702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BCEB6-DFB6-4AD7-87B1-9CA4CF4D0761}" type="datetimeFigureOut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1442/04/21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5C326-FAFE-4682-BBF7-8269F961BA22}" type="slidenum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635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BCEB6-DFB6-4AD7-87B1-9CA4CF4D0761}" type="datetimeFigureOut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1442/04/21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5C326-FAFE-4682-BBF7-8269F961BA22}" type="slidenum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73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BCEB6-DFB6-4AD7-87B1-9CA4CF4D0761}" type="datetimeFigureOut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1442/04/21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5C326-FAFE-4682-BBF7-8269F961BA22}" type="slidenum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482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BCEB6-DFB6-4AD7-87B1-9CA4CF4D0761}" type="datetimeFigureOut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1442/04/21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5C326-FAFE-4682-BBF7-8269F961BA22}" type="slidenum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263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BCEB6-DFB6-4AD7-87B1-9CA4CF4D0761}" type="datetimeFigureOut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1442/04/21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5C326-FAFE-4682-BBF7-8269F961BA22}" type="slidenum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54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BCEB6-DFB6-4AD7-87B1-9CA4CF4D0761}" type="datetimeFigureOut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1442/04/21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5C326-FAFE-4682-BBF7-8269F961BA22}" type="slidenum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307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BCEB6-DFB6-4AD7-87B1-9CA4CF4D0761}" type="datetimeFigureOut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1442/04/21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5C326-FAFE-4682-BBF7-8269F961BA22}" type="slidenum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008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4319-D650-40F8-9FA7-B72E2F904A9D}" type="datetimeFigureOut">
              <a:rPr lang="fa-IR" smtClean="0"/>
              <a:t>1442/04/21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C8552-D3D5-4993-A931-3BDEE200FCD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67225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BCEB6-DFB6-4AD7-87B1-9CA4CF4D0761}" type="datetimeFigureOut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1442/04/21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5C326-FAFE-4682-BBF7-8269F961BA22}" type="slidenum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542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BCEB6-DFB6-4AD7-87B1-9CA4CF4D0761}" type="datetimeFigureOut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1442/04/21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5C326-FAFE-4682-BBF7-8269F961BA22}" type="slidenum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694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BCEB6-DFB6-4AD7-87B1-9CA4CF4D0761}" type="datetimeFigureOut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1442/04/21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5C326-FAFE-4682-BBF7-8269F961BA22}" type="slidenum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1516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BCEB6-DFB6-4AD7-87B1-9CA4CF4D0761}" type="datetimeFigureOut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1442/04/21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5C326-FAFE-4682-BBF7-8269F961BA22}" type="slidenum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9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BCEB6-DFB6-4AD7-87B1-9CA4CF4D0761}" type="datetimeFigureOut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1442/04/21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5C326-FAFE-4682-BBF7-8269F961BA22}" type="slidenum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0852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BCEB6-DFB6-4AD7-87B1-9CA4CF4D0761}" type="datetimeFigureOut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1442/04/21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5C326-FAFE-4682-BBF7-8269F961BA22}" type="slidenum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450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BCEB6-DFB6-4AD7-87B1-9CA4CF4D0761}" type="datetimeFigureOut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1442/04/21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5C326-FAFE-4682-BBF7-8269F961BA22}" type="slidenum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021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BCEB6-DFB6-4AD7-87B1-9CA4CF4D0761}" type="datetimeFigureOut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1442/04/21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5C326-FAFE-4682-BBF7-8269F961BA22}" type="slidenum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1079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BCEB6-DFB6-4AD7-87B1-9CA4CF4D0761}" type="datetimeFigureOut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1442/04/21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5C326-FAFE-4682-BBF7-8269F961BA22}" type="slidenum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250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BCEB6-DFB6-4AD7-87B1-9CA4CF4D0761}" type="datetimeFigureOut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1442/04/21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5C326-FAFE-4682-BBF7-8269F961BA22}" type="slidenum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58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4319-D650-40F8-9FA7-B72E2F904A9D}" type="datetimeFigureOut">
              <a:rPr lang="fa-IR" smtClean="0"/>
              <a:t>1442/04/21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C8552-D3D5-4993-A931-3BDEE200FCD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06870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BCEB6-DFB6-4AD7-87B1-9CA4CF4D0761}" type="datetimeFigureOut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1442/04/21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5C326-FAFE-4682-BBF7-8269F961BA22}" type="slidenum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5024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BCEB6-DFB6-4AD7-87B1-9CA4CF4D0761}" type="datetimeFigureOut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1442/04/21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5C326-FAFE-4682-BBF7-8269F961BA22}" type="slidenum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8669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BCEB6-DFB6-4AD7-87B1-9CA4CF4D0761}" type="datetimeFigureOut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1442/04/21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5C326-FAFE-4682-BBF7-8269F961BA22}" type="slidenum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4336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BCEB6-DFB6-4AD7-87B1-9CA4CF4D0761}" type="datetimeFigureOut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1442/04/21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5C326-FAFE-4682-BBF7-8269F961BA22}" type="slidenum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778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4319-D650-40F8-9FA7-B72E2F904A9D}" type="datetimeFigureOut">
              <a:rPr lang="fa-IR" smtClean="0"/>
              <a:t>1442/04/21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C8552-D3D5-4993-A931-3BDEE200FCD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91945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4319-D650-40F8-9FA7-B72E2F904A9D}" type="datetimeFigureOut">
              <a:rPr lang="fa-IR" smtClean="0"/>
              <a:t>1442/04/21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C8552-D3D5-4993-A931-3BDEE200FCD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87371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4319-D650-40F8-9FA7-B72E2F904A9D}" type="datetimeFigureOut">
              <a:rPr lang="fa-IR" smtClean="0"/>
              <a:t>1442/04/21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C8552-D3D5-4993-A931-3BDEE200FCD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8430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4319-D650-40F8-9FA7-B72E2F904A9D}" type="datetimeFigureOut">
              <a:rPr lang="fa-IR" smtClean="0"/>
              <a:t>1442/04/21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C8552-D3D5-4993-A931-3BDEE200FCD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47213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4319-D650-40F8-9FA7-B72E2F904A9D}" type="datetimeFigureOut">
              <a:rPr lang="fa-IR" smtClean="0"/>
              <a:t>1442/04/21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C8552-D3D5-4993-A931-3BDEE200FCD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27599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64319-D650-40F8-9FA7-B72E2F904A9D}" type="datetimeFigureOut">
              <a:rPr lang="fa-IR" smtClean="0"/>
              <a:t>1442/04/21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C8552-D3D5-4993-A931-3BDEE200FCD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55892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64319-D650-40F8-9FA7-B72E2F904A9D}" type="datetimeFigureOut">
              <a:rPr lang="fa-IR" smtClean="0"/>
              <a:t>1442/04/21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C8552-D3D5-4993-A931-3BDEE200FCD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74978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BCEB6-DFB6-4AD7-87B1-9CA4CF4D0761}" type="datetimeFigureOut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1442/04/21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5C326-FAFE-4682-BBF7-8269F961BA22}" type="slidenum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416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BCEB6-DFB6-4AD7-87B1-9CA4CF4D0761}" type="datetimeFigureOut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1442/04/21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5C326-FAFE-4682-BBF7-8269F961BA22}" type="slidenum">
              <a:rPr kumimoji="0" lang="fa-I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a-I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64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1337" y="-137724"/>
            <a:ext cx="9144000" cy="2387600"/>
          </a:xfrm>
        </p:spPr>
        <p:txBody>
          <a:bodyPr>
            <a:normAutofit/>
          </a:bodyPr>
          <a:lstStyle/>
          <a:p>
            <a:r>
              <a:rPr lang="fa-IR" sz="4400" dirty="0" smtClean="0">
                <a:solidFill>
                  <a:prstClr val="black"/>
                </a:solidFill>
                <a:latin typeface="Calibri"/>
                <a:cs typeface="B Yagut" panose="00000400000000000000" pitchFamily="2" charset="-78"/>
              </a:rPr>
              <a:t>مراقبت </a:t>
            </a:r>
            <a:r>
              <a:rPr lang="fa-IR" sz="4400" dirty="0">
                <a:solidFill>
                  <a:prstClr val="black"/>
                </a:solidFill>
                <a:latin typeface="Calibri"/>
                <a:cs typeface="B Yagut" panose="00000400000000000000" pitchFamily="2" charset="-78"/>
              </a:rPr>
              <a:t>های ادغام یافته سلامت مادران</a:t>
            </a:r>
            <a:endParaRPr lang="fa-IR" sz="44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5151" y="2869324"/>
            <a:ext cx="9144000" cy="1786759"/>
          </a:xfrm>
        </p:spPr>
        <p:txBody>
          <a:bodyPr>
            <a:normAutofit/>
          </a:bodyPr>
          <a:lstStyle/>
          <a:p>
            <a:r>
              <a:rPr lang="fa-IR" sz="32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B Yagut" panose="00000400000000000000" pitchFamily="2" charset="-78"/>
              </a:rPr>
              <a:t>بیماری های </a:t>
            </a:r>
            <a:r>
              <a:rPr lang="fa-IR" sz="3200" dirty="0">
                <a:solidFill>
                  <a:prstClr val="black"/>
                </a:solidFill>
                <a:latin typeface="Calibri Light" panose="020F0302020204030204"/>
                <a:ea typeface="+mj-ea"/>
                <a:cs typeface="B Yagut" panose="00000400000000000000" pitchFamily="2" charset="-78"/>
              </a:rPr>
              <a:t>قلبی عروقی در بارداری</a:t>
            </a:r>
            <a:endParaRPr lang="fa-IR" sz="32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4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2"/>
    </mc:Choice>
    <mc:Fallback xmlns="">
      <p:transition spd="slow" advTm="5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5021" y="-189186"/>
            <a:ext cx="9144000" cy="1197091"/>
          </a:xfrm>
        </p:spPr>
        <p:txBody>
          <a:bodyPr>
            <a:normAutofit/>
          </a:bodyPr>
          <a:lstStyle/>
          <a:p>
            <a:r>
              <a:rPr lang="fa-IR" sz="4400" dirty="0">
                <a:solidFill>
                  <a:prstClr val="black"/>
                </a:solidFill>
                <a:cs typeface="B Yagut" panose="00000400000000000000" pitchFamily="2" charset="-78"/>
              </a:rPr>
              <a:t>ادامه</a:t>
            </a:r>
            <a:endParaRPr lang="fa-IR" sz="44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2720" y="1751803"/>
            <a:ext cx="10568602" cy="5106197"/>
          </a:xfrm>
        </p:spPr>
        <p:txBody>
          <a:bodyPr>
            <a:noAutofit/>
          </a:bodyPr>
          <a:lstStyle/>
          <a:p>
            <a:pPr marL="457200" lvl="0" indent="-457200" algn="just" rtl="1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حتی </a:t>
            </a: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زنانی که در دوران بارداری و زایمان هیچ گونه نشانه ای از اختلال </a:t>
            </a: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قلبی عروقی  </a:t>
            </a: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را نشان نمی دهند و یا علائم بسیار کمی را بروز می دهند،باز هم ممکن است در دوره بعد از زایمان دچار اختلال عملکرد قلبی </a:t>
            </a: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عروقی شوند.بنابر </a:t>
            </a: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این ادامه </a:t>
            </a: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مراقبت های </a:t>
            </a: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بسیار دقیق  تا </a:t>
            </a: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پایان دوره </a:t>
            </a: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نفاس </a:t>
            </a: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حائز </a:t>
            </a: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اهمیت </a:t>
            </a: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است.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6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11"/>
    </mc:Choice>
    <mc:Fallback xmlns="">
      <p:transition spd="slow" advTm="44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4697" y="440534"/>
            <a:ext cx="10877006" cy="1867238"/>
          </a:xfrm>
        </p:spPr>
        <p:txBody>
          <a:bodyPr>
            <a:noAutofit/>
          </a:bodyPr>
          <a:lstStyle/>
          <a:p>
            <a:pPr lvl="0" rtl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r>
              <a:rPr lang="fa-IR" sz="3600" b="1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موارد نیازمند غربالگری کاردیومیوپاتی در بارداری(هفته 37-35) و پس از زایمان</a:t>
            </a: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/>
            </a:r>
            <a:b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</a:br>
            <a:endParaRPr lang="fa-IR" sz="44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884555"/>
            <a:ext cx="9144000" cy="4672999"/>
          </a:xfrm>
        </p:spPr>
        <p:txBody>
          <a:bodyPr>
            <a:norm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1- </a:t>
            </a: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سابقه خانوادگی کاردیومیوپاتی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2- مصرف سیگار، دخانیات،مواد افیونی و محرک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3- مصرف الکل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4-بارداری پنجم و بالاتر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5-نمایه توده بدنی کمتر از 18.5 یا 25 و بالاتر 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6-چندقلویی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endParaRPr lang="fa-IR" dirty="0"/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2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67"/>
    </mc:Choice>
    <mc:Fallback xmlns="">
      <p:transition spd="slow" advTm="131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765" y="238981"/>
            <a:ext cx="10659291" cy="1230544"/>
          </a:xfrm>
        </p:spPr>
        <p:txBody>
          <a:bodyPr>
            <a:normAutofit/>
          </a:bodyPr>
          <a:lstStyle/>
          <a:p>
            <a:r>
              <a:rPr lang="fa-IR" sz="4400" b="1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ادامه</a:t>
            </a:r>
            <a:endParaRPr lang="fa-IR" sz="4400" b="1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9634" y="1767148"/>
            <a:ext cx="11025051" cy="4318342"/>
          </a:xfrm>
        </p:spPr>
        <p:txBody>
          <a:bodyPr>
            <a:normAutofit lnSpcReduction="10000"/>
          </a:bodyPr>
          <a:lstStyle/>
          <a:p>
            <a:pPr lvl="0" algn="r" rtl="1">
              <a:lnSpc>
                <a:spcPct val="107000"/>
              </a:lnSpc>
              <a:spcAft>
                <a:spcPts val="800"/>
              </a:spcAft>
            </a:pPr>
            <a:r>
              <a:rPr lang="fa-IR" sz="27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7</a:t>
            </a: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-سن بالای 30 سال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lvl="0" algn="r" rtl="1">
              <a:lnSpc>
                <a:spcPct val="107000"/>
              </a:lnSpc>
              <a:spcAft>
                <a:spcPts val="800"/>
              </a:spcAft>
            </a:pP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8-دیابت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lvl="0" algn="r" rtl="1">
              <a:lnSpc>
                <a:spcPct val="107000"/>
              </a:lnSpc>
              <a:spcAft>
                <a:spcPts val="800"/>
              </a:spcAft>
            </a:pP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9-سابقه پره اکلامپسی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lvl="0" algn="r" rtl="1">
              <a:lnSpc>
                <a:spcPct val="107000"/>
              </a:lnSpc>
              <a:spcAft>
                <a:spcPts val="800"/>
              </a:spcAft>
            </a:pP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10-سابقه فشار خون بالا پس از زایمان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lvl="0" algn="r" rtl="1">
              <a:lnSpc>
                <a:spcPct val="107000"/>
              </a:lnSpc>
              <a:spcAft>
                <a:spcPts val="800"/>
              </a:spcAft>
            </a:pP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11- افزایش وزن ناگهانی </a:t>
            </a: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(بیش از </a:t>
            </a: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 </a:t>
            </a: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کیلوگرم </a:t>
            </a: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در هفته) با یا بدون ورم در نیمه دوم بارداری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lvl="0" algn="r" rtl="1">
              <a:lnSpc>
                <a:spcPct val="107000"/>
              </a:lnSpc>
              <a:spcAft>
                <a:spcPts val="800"/>
              </a:spcAft>
            </a:pP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12- تنگی نفس و تپش قلب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endParaRPr lang="fa-IR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2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13"/>
    </mc:Choice>
    <mc:Fallback xmlns="">
      <p:transition spd="slow" advTm="71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314" y="230265"/>
            <a:ext cx="9840686" cy="1286301"/>
          </a:xfrm>
        </p:spPr>
        <p:txBody>
          <a:bodyPr>
            <a:noAutofit/>
          </a:bodyPr>
          <a:lstStyle/>
          <a:p>
            <a:r>
              <a:rPr lang="fa-IR" sz="4000" b="1" dirty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موارد نیازمند ارزیابی خطر ترومبوآمبولی درشروع بارداری،بارداری و پس از زایمان</a:t>
            </a:r>
            <a:endParaRPr lang="fa-IR" sz="40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516565"/>
            <a:ext cx="9144000" cy="5094442"/>
          </a:xfrm>
        </p:spPr>
        <p:txBody>
          <a:bodyPr>
            <a:normAutofit lnSpcReduction="10000"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rgbClr val="C00000"/>
                </a:solidFill>
                <a:effectLst/>
                <a:latin typeface="B Nazanin" panose="00000400000000000000" pitchFamily="2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r" rtl="1">
              <a:lnSpc>
                <a:spcPct val="150000"/>
              </a:lnSpc>
              <a:tabLst>
                <a:tab pos="330835" algn="l"/>
              </a:tabLst>
            </a:pPr>
            <a:r>
              <a:rPr lang="fa-IR" sz="29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</a:t>
            </a: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-فلج پا یا استفاده از صندلی چرخ دار در ناهنجاری های اسکلتی </a:t>
            </a:r>
            <a:endParaRPr lang="en-US" sz="2800" dirty="0" smtClean="0">
              <a:effectLst/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tabLst>
                <a:tab pos="330835" algn="l"/>
              </a:tabLst>
            </a:pP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2-زایمان سه بار یا بیشتر</a:t>
            </a:r>
            <a:endParaRPr lang="en-US" sz="2800" dirty="0" smtClean="0">
              <a:effectLst/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tabLst>
                <a:tab pos="330835" algn="l"/>
              </a:tabLst>
            </a:pP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3-بارداری بالای35  سال </a:t>
            </a:r>
            <a:endParaRPr lang="en-US" sz="2800" dirty="0" smtClean="0">
              <a:effectLst/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tabLst>
                <a:tab pos="330835" algn="l"/>
              </a:tabLst>
            </a:pP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4-چند قلویی</a:t>
            </a:r>
            <a:endParaRPr lang="en-US" sz="2800" dirty="0" smtClean="0">
              <a:effectLst/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tabLst>
                <a:tab pos="330835" algn="l"/>
              </a:tabLst>
            </a:pP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5-واریس</a:t>
            </a:r>
            <a:endParaRPr lang="en-US" sz="2800" dirty="0" smtClean="0">
              <a:effectLst/>
              <a:cs typeface="B Yagut" panose="00000400000000000000" pitchFamily="2" charset="-78"/>
            </a:endParaRPr>
          </a:p>
          <a:p>
            <a:pPr lvl="0" algn="r" rtl="1">
              <a:lnSpc>
                <a:spcPct val="150000"/>
              </a:lnSpc>
              <a:tabLst>
                <a:tab pos="330835" algn="l"/>
              </a:tabLst>
            </a:pP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6-مصرف سیگار و دخانیات،مواد افیونی و محرک</a:t>
            </a:r>
            <a:endParaRPr lang="en-US" sz="2800" dirty="0" smtClean="0">
              <a:effectLst/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0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57"/>
    </mc:Choice>
    <mc:Fallback xmlns="">
      <p:transition spd="slow" advTm="78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5434" y="197452"/>
            <a:ext cx="9144000" cy="790520"/>
          </a:xfrm>
        </p:spPr>
        <p:txBody>
          <a:bodyPr/>
          <a:lstStyle/>
          <a:p>
            <a:r>
              <a:rPr lang="fa-IR" sz="4000" b="1" dirty="0" smtClean="0">
                <a:solidFill>
                  <a:prstClr val="black"/>
                </a:solidFill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ادامه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3848" y="1103584"/>
            <a:ext cx="9827172" cy="5754415"/>
          </a:xfrm>
        </p:spPr>
        <p:txBody>
          <a:bodyPr>
            <a:normAutofit fontScale="92500" lnSpcReduction="20000"/>
          </a:bodyPr>
          <a:lstStyle/>
          <a:p>
            <a:pPr lvl="0" algn="r" rtl="1">
              <a:lnSpc>
                <a:spcPct val="170000"/>
              </a:lnSpc>
              <a:tabLst>
                <a:tab pos="330835" algn="l"/>
              </a:tabLst>
            </a:pPr>
            <a:r>
              <a:rPr lang="fa-IR" sz="3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7-نمایه توده بدنی بیش از 30</a:t>
            </a:r>
            <a:endParaRPr lang="en-US" sz="30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algn="r" rtl="1">
              <a:lnSpc>
                <a:spcPct val="170000"/>
              </a:lnSpc>
              <a:tabLst>
                <a:tab pos="330835" algn="l"/>
              </a:tabLst>
            </a:pPr>
            <a:r>
              <a:rPr lang="fa-IR" sz="3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8-وزن </a:t>
            </a:r>
            <a:r>
              <a:rPr lang="fa-IR" sz="3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بیشتر از 80کیلوگرم</a:t>
            </a:r>
            <a:endParaRPr lang="en-US" sz="30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algn="r">
              <a:lnSpc>
                <a:spcPct val="170000"/>
              </a:lnSpc>
            </a:pPr>
            <a:r>
              <a:rPr lang="fa-IR" sz="3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9-سابقه </a:t>
            </a:r>
            <a:r>
              <a:rPr lang="fa-IR" sz="3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ترومبوآمبولی</a:t>
            </a:r>
          </a:p>
          <a:p>
            <a:pPr lvl="0" algn="just" rtl="1">
              <a:lnSpc>
                <a:spcPct val="170000"/>
              </a:lnSpc>
              <a:tabLst>
                <a:tab pos="330835" algn="l"/>
              </a:tabLst>
            </a:pPr>
            <a:r>
              <a:rPr lang="fa-IR" sz="3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10-ابتلا به </a:t>
            </a:r>
            <a:r>
              <a:rPr lang="fa-IR" sz="3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ترومبوفیلی</a:t>
            </a:r>
          </a:p>
          <a:p>
            <a:pPr lvl="0" algn="just" rtl="1">
              <a:lnSpc>
                <a:spcPct val="170000"/>
              </a:lnSpc>
              <a:tabLst>
                <a:tab pos="330835" algn="l"/>
              </a:tabLst>
            </a:pPr>
            <a:r>
              <a:rPr lang="fa-IR" sz="3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11-مشکلات </a:t>
            </a:r>
            <a:r>
              <a:rPr lang="fa-IR" sz="3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طبی </a:t>
            </a:r>
            <a:r>
              <a:rPr lang="fa-IR" sz="3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(مانند </a:t>
            </a:r>
            <a:r>
              <a:rPr lang="fa-IR" sz="3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سرطان، نارسایی قلبی، لوپوس فعال، پلی </a:t>
            </a:r>
            <a:r>
              <a:rPr lang="fa-IR" sz="3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آرتروپاتی  </a:t>
            </a:r>
            <a:r>
              <a:rPr lang="fa-IR" sz="3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التهابی/بیماری التهابی </a:t>
            </a:r>
            <a:r>
              <a:rPr lang="fa-IR" sz="3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روده،سندرم  </a:t>
            </a:r>
            <a:r>
              <a:rPr lang="fa-IR" sz="3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نفروتیک( پروتئین اوری بیشتر از 3 گرم </a:t>
            </a:r>
            <a:r>
              <a:rPr lang="fa-IR" sz="3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در  </a:t>
            </a:r>
            <a:r>
              <a:rPr lang="fa-IR" sz="3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روز)،دیابت ملیتوس نوع یک همراه با  نفروپاتی،بیماری سیکل سل، </a:t>
            </a:r>
            <a:r>
              <a:rPr lang="fa-IR" sz="3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اعتیاد  </a:t>
            </a:r>
            <a:r>
              <a:rPr lang="fa-IR" sz="3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تزریقی وریدی </a:t>
            </a:r>
            <a:r>
              <a:rPr lang="fa-IR" sz="3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کنونی)</a:t>
            </a:r>
            <a:endParaRPr lang="fa-IR" sz="3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lvl="0" algn="r">
              <a:lnSpc>
                <a:spcPct val="170000"/>
              </a:lnSpc>
            </a:pPr>
            <a:endParaRPr lang="fa-IR" sz="29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4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29"/>
    </mc:Choice>
    <mc:Fallback xmlns="">
      <p:transition spd="slow" advTm="63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8317" y="178975"/>
            <a:ext cx="10659291" cy="1007520"/>
          </a:xfrm>
        </p:spPr>
        <p:txBody>
          <a:bodyPr>
            <a:normAutofit/>
          </a:bodyPr>
          <a:lstStyle/>
          <a:p>
            <a:r>
              <a:rPr lang="fa-IR" sz="4400" b="1" dirty="0" smtClean="0"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ادامه</a:t>
            </a:r>
            <a:endParaRPr lang="fa-IR" sz="44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3909" y="1348968"/>
            <a:ext cx="11556274" cy="5293132"/>
          </a:xfrm>
        </p:spPr>
        <p:txBody>
          <a:bodyPr>
            <a:normAutofit fontScale="25000" lnSpcReduction="20000"/>
          </a:bodyPr>
          <a:lstStyle/>
          <a:p>
            <a:pPr lvl="0" algn="just" rtl="1">
              <a:lnSpc>
                <a:spcPct val="170000"/>
              </a:lnSpc>
              <a:tabLst>
                <a:tab pos="330835" algn="l"/>
              </a:tabLst>
            </a:pPr>
            <a:r>
              <a:rPr lang="fa-IR" sz="112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12</a:t>
            </a:r>
            <a:r>
              <a:rPr lang="fa-IR" sz="112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-افزایش </a:t>
            </a:r>
            <a:r>
              <a:rPr lang="fa-IR" sz="1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وزن ناگهانی در حین بارداری(بیش از یک کیلوگرم در هفته و یا 3 کیلوگرم در ماه) </a:t>
            </a:r>
          </a:p>
          <a:p>
            <a:pPr algn="just" rtl="1">
              <a:lnSpc>
                <a:spcPct val="170000"/>
              </a:lnSpc>
              <a:tabLst>
                <a:tab pos="330835" algn="l"/>
              </a:tabLst>
            </a:pPr>
            <a:r>
              <a:rPr lang="fa-IR" sz="112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13-بارداری </a:t>
            </a:r>
            <a:r>
              <a:rPr lang="fa-IR" sz="112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با </a:t>
            </a:r>
            <a:r>
              <a:rPr lang="fa-IR" sz="112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روش های </a:t>
            </a:r>
            <a:r>
              <a:rPr lang="fa-IR" sz="112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کمک باروری،</a:t>
            </a:r>
            <a:r>
              <a:rPr lang="en-US" sz="112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ART/IVF</a:t>
            </a:r>
            <a:endParaRPr lang="fa-IR" sz="11200" dirty="0" smtClean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lvl="0" algn="r" rtl="1">
              <a:lnSpc>
                <a:spcPct val="170000"/>
              </a:lnSpc>
              <a:tabLst>
                <a:tab pos="330835" algn="l"/>
              </a:tabLst>
            </a:pPr>
            <a:r>
              <a:rPr lang="fa-IR" sz="1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14-دهیدراتاسیون/استفراغ شدید بارداری</a:t>
            </a:r>
            <a:endParaRPr lang="en-US" sz="112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algn="r" rtl="1">
              <a:lnSpc>
                <a:spcPct val="170000"/>
              </a:lnSpc>
              <a:tabLst>
                <a:tab pos="330835" algn="l"/>
              </a:tabLst>
            </a:pPr>
            <a:r>
              <a:rPr lang="fa-IR" sz="1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15-بی حرکتی ( مساوی یا بیشتر از 3 روز استراحت در بستر)</a:t>
            </a:r>
            <a:endParaRPr lang="en-US" sz="112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algn="r" rtl="1">
              <a:lnSpc>
                <a:spcPct val="170000"/>
              </a:lnSpc>
              <a:tabLst>
                <a:tab pos="330835" algn="l"/>
              </a:tabLst>
            </a:pPr>
            <a:r>
              <a:rPr lang="fa-IR" sz="1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16-عفونت سیستمیک (نیازمند تجویز آنتی بیوتیک یا بستری در </a:t>
            </a:r>
            <a:r>
              <a:rPr lang="fa-IR" sz="112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بیمارستان)</a:t>
            </a:r>
            <a:endParaRPr lang="en-US" sz="112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algn="r" rtl="1">
              <a:lnSpc>
                <a:spcPct val="170000"/>
              </a:lnSpc>
              <a:tabLst>
                <a:tab pos="330835" algn="l"/>
              </a:tabLst>
            </a:pPr>
            <a:r>
              <a:rPr lang="fa-IR" sz="11200" dirty="0">
                <a:solidFill>
                  <a:prstClr val="black"/>
                </a:solidFill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17-</a:t>
            </a:r>
            <a:r>
              <a:rPr lang="en-US" sz="11200" dirty="0">
                <a:solidFill>
                  <a:prstClr val="black"/>
                </a:solidFill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fa-IR" sz="11200" dirty="0">
                <a:solidFill>
                  <a:prstClr val="black"/>
                </a:solidFill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وجود وریدهای واریسی واضح</a:t>
            </a:r>
            <a:endParaRPr lang="en-US" sz="112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 algn="r" rtl="1">
              <a:lnSpc>
                <a:spcPct val="170000"/>
              </a:lnSpc>
              <a:tabLst>
                <a:tab pos="330835" algn="l"/>
              </a:tabLst>
            </a:pPr>
            <a:r>
              <a:rPr lang="fa-IR" sz="1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18-سندرم آنتی فسفولیپید انتی بادی</a:t>
            </a:r>
            <a:endParaRPr lang="en-US" sz="112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just" rtl="1">
              <a:lnSpc>
                <a:spcPct val="170000"/>
              </a:lnSpc>
              <a:tabLst>
                <a:tab pos="330835" algn="l"/>
              </a:tabLst>
            </a:pPr>
            <a:endParaRPr lang="en-US" sz="96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lvl="0" algn="just" rtl="1">
              <a:tabLst>
                <a:tab pos="330835" algn="l"/>
              </a:tabLst>
            </a:pPr>
            <a:endParaRPr lang="en-US" sz="9600" dirty="0" smtClean="0">
              <a:effectLst/>
              <a:cs typeface="B Yagut" panose="00000400000000000000" pitchFamily="2" charset="-78"/>
            </a:endParaRPr>
          </a:p>
          <a:p>
            <a:pPr algn="just" rtl="1">
              <a:tabLst>
                <a:tab pos="330835" algn="l"/>
              </a:tabLst>
            </a:pPr>
            <a:r>
              <a:rPr lang="fa-IR" sz="9600" dirty="0" smtClean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 </a:t>
            </a:r>
            <a:endParaRPr lang="en-US" sz="9600" dirty="0" smtClean="0">
              <a:effectLst/>
            </a:endParaRPr>
          </a:p>
          <a:p>
            <a:endParaRPr lang="fa-IR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9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84"/>
    </mc:Choice>
    <mc:Fallback xmlns="">
      <p:transition spd="slow" advTm="77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8676"/>
            <a:ext cx="9144000" cy="966952"/>
          </a:xfrm>
        </p:spPr>
        <p:txBody>
          <a:bodyPr>
            <a:normAutofit/>
          </a:bodyPr>
          <a:lstStyle/>
          <a:p>
            <a:pPr marL="150495" lvl="0" rtl="1">
              <a:spcBef>
                <a:spcPts val="1000"/>
              </a:spcBef>
              <a:tabLst>
                <a:tab pos="330835" algn="l"/>
              </a:tabLst>
            </a:pPr>
            <a:r>
              <a:rPr lang="fa-IR" sz="4400" b="1" dirty="0" smtClean="0">
                <a:latin typeface="Calibri" panose="020F0502020204030204" pitchFamily="34" charset="0"/>
                <a:ea typeface="+mn-ea"/>
                <a:cs typeface="B Yagut" panose="00000400000000000000" pitchFamily="2" charset="-78"/>
              </a:rPr>
              <a:t>توصیه و آموزش</a:t>
            </a: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2514" y="1520795"/>
            <a:ext cx="10145486" cy="4774901"/>
          </a:xfrm>
        </p:spPr>
        <p:txBody>
          <a:bodyPr>
            <a:noAutofit/>
          </a:bodyPr>
          <a:lstStyle/>
          <a:p>
            <a:pPr marL="342900" lvl="0" indent="-342900" algn="just" rtl="1">
              <a:lnSpc>
                <a:spcPct val="150000"/>
              </a:lnSpc>
              <a:buFont typeface="Wingdings" panose="05000000000000000000" pitchFamily="2" charset="2"/>
              <a:buChar char=""/>
              <a:tabLst>
                <a:tab pos="330835" algn="l"/>
              </a:tabLst>
            </a:pP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در </a:t>
            </a: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مورد تمام مادران در طی بارداری و پس از زایمان، حتی اگر </a:t>
            </a: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هیچ یک </a:t>
            </a: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از عوامل خطر وجود ندارد، آموزش و توصیه در مورد تحرک و مصرف کافی مایعات و اجتناب از استراحت مطلق (مگر در موارد خاص مانند بیماری پیشرفته قلبی) باید انجام شود.</a:t>
            </a:r>
            <a:endParaRPr lang="en-US" sz="2800" dirty="0" smtClean="0">
              <a:effectLst/>
              <a:cs typeface="B Yagut" panose="00000400000000000000" pitchFamily="2" charset="-78"/>
            </a:endParaRPr>
          </a:p>
          <a:p>
            <a:pPr marL="342900" lvl="0" indent="-342900" algn="just" rtl="1">
              <a:lnSpc>
                <a:spcPct val="150000"/>
              </a:lnSpc>
              <a:buFont typeface="Wingdings" panose="05000000000000000000" pitchFamily="2" charset="2"/>
              <a:buChar char=""/>
              <a:tabLst>
                <a:tab pos="330835" algn="l"/>
              </a:tabLst>
            </a:pP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درمورد </a:t>
            </a: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زایمان هایی </a:t>
            </a: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که در تسهیلات زایمانی انجام میشود علاوه بر اقدامات ذکر </a:t>
            </a: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شده، </a:t>
            </a: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آموزش و توصیه در مورد تحرک و مصرف کافی مایعات هنگام ترخیص مادر باید انجام شود</a:t>
            </a: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  <a:endParaRPr lang="en-US" sz="2800" dirty="0" smtClean="0">
              <a:effectLst/>
              <a:cs typeface="B Yagut" panose="00000400000000000000" pitchFamily="2" charset="-78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0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72"/>
    </mc:Choice>
    <mc:Fallback xmlns="">
      <p:transition spd="slow" advTm="42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2262" y="-927154"/>
            <a:ext cx="9144000" cy="2230437"/>
          </a:xfrm>
        </p:spPr>
        <p:txBody>
          <a:bodyPr/>
          <a:lstStyle/>
          <a:p>
            <a:pPr rtl="1"/>
            <a:r>
              <a:rPr lang="fa-IR" sz="4400" b="1" dirty="0" smtClean="0">
                <a:solidFill>
                  <a:prstClr val="black"/>
                </a:solidFill>
                <a:latin typeface="Calibri" panose="020F0502020204030204" pitchFamily="34" charset="0"/>
                <a:cs typeface="B Yagut" panose="00000400000000000000" pitchFamily="2" charset="-78"/>
              </a:rPr>
              <a:t>ادامه</a:t>
            </a: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389" y="1681655"/>
            <a:ext cx="10833462" cy="4161796"/>
          </a:xfrm>
        </p:spPr>
        <p:txBody>
          <a:bodyPr>
            <a:normAutofit/>
          </a:bodyPr>
          <a:lstStyle/>
          <a:p>
            <a:pPr marL="457200" indent="-45720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پرهیز ازتماس با افراد مبتلا به </a:t>
            </a:r>
            <a:r>
              <a:rPr lang="fa-IR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عفونت های </a:t>
            </a:r>
            <a:r>
              <a:rPr lang="fa-IR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تنفسی (از جمله سرماخوردگی</a:t>
            </a:r>
            <a:r>
              <a:rPr lang="fa-IR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)</a:t>
            </a:r>
          </a:p>
          <a:p>
            <a:pPr marL="457200" indent="-45720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دریافت واکسن های </a:t>
            </a:r>
            <a:r>
              <a:rPr lang="fa-IR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پنوموکوک و </a:t>
            </a:r>
            <a:r>
              <a:rPr lang="fa-IR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آنفلوآنزا</a:t>
            </a:r>
          </a:p>
          <a:p>
            <a:pPr marL="457200" indent="-45720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800" dirty="0" smtClean="0">
                <a:solidFill>
                  <a:prstClr val="black"/>
                </a:solidFill>
                <a:latin typeface="Calibri" panose="020F0502020204030204" pitchFamily="34" charset="0"/>
                <a:cs typeface="B Yagut" panose="00000400000000000000" pitchFamily="2" charset="-78"/>
              </a:rPr>
              <a:t>عدم استعمال دخانیات</a:t>
            </a:r>
          </a:p>
          <a:p>
            <a:pPr marL="607695" lvl="0" indent="-457200" algn="just" rtl="1">
              <a:lnSpc>
                <a:spcPct val="150000"/>
              </a:lnSpc>
              <a:buFont typeface="Wingdings" panose="05000000000000000000" pitchFamily="2" charset="2"/>
              <a:buChar char="v"/>
              <a:tabLst>
                <a:tab pos="330835" algn="l"/>
              </a:tabLst>
            </a:pPr>
            <a:r>
              <a:rPr lang="fa-IR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fa-IR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تمامی مادران مبتلا به بیماری </a:t>
            </a:r>
            <a:r>
              <a:rPr lang="fa-IR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قلبی عروقی  </a:t>
            </a:r>
            <a:r>
              <a:rPr lang="fa-IR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پرخطر بوده و باید برای بررسی بیشتر به پزشک ارجاع شوند</a:t>
            </a:r>
            <a:endParaRPr lang="fa-IR" sz="28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457200" indent="-45720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fa-IR" sz="28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1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89"/>
    </mc:Choice>
    <mc:Fallback xmlns="">
      <p:transition spd="slow" advTm="101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3186" y="0"/>
            <a:ext cx="9144000" cy="1208690"/>
          </a:xfrm>
        </p:spPr>
        <p:txBody>
          <a:bodyPr>
            <a:normAutofit/>
          </a:bodyPr>
          <a:lstStyle/>
          <a:p>
            <a:r>
              <a:rPr lang="fa-IR" sz="4400" dirty="0" smtClean="0">
                <a:cs typeface="B Yagut" panose="00000400000000000000" pitchFamily="2" charset="-78"/>
              </a:rPr>
              <a:t>پرسش نظری</a:t>
            </a:r>
            <a:endParaRPr lang="fa-IR" sz="44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6759" y="1376855"/>
            <a:ext cx="9333186" cy="5265245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1- چه عواملی می توانند خطر ابتلا به بیماری قلبی عروقی در بارداری را افزایش دهند؟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2-بیماری قلبی عروقی چه تاثیری </a:t>
            </a: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بر بارداری </a:t>
            </a:r>
            <a:r>
              <a:rPr lang="fa-IR" dirty="0" smtClean="0">
                <a:cs typeface="B Yagut" panose="00000400000000000000" pitchFamily="2" charset="-78"/>
              </a:rPr>
              <a:t>دارند؟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3-توصیه های لازم دربیماری قلبی عروقی در بارداری را بیان نمایید.(5مورد)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4- مواردی که جهت غربالگری کاردیومیوپاتی نیازمند ارجاع به ماما هستند را نام ببرید؟</a:t>
            </a:r>
          </a:p>
          <a:p>
            <a:pPr algn="just" rtl="1">
              <a:lnSpc>
                <a:spcPct val="150000"/>
              </a:lnSpc>
            </a:pPr>
            <a:r>
              <a:rPr lang="fa-IR" dirty="0" smtClean="0">
                <a:cs typeface="B Yagut" panose="00000400000000000000" pitchFamily="2" charset="-78"/>
              </a:rPr>
              <a:t>5- مواردی که جهت ارزیابی خطر ترومبوآمبولی نیاز به ارجاع به ماما دارند را نام ببرید؟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47"/>
    </mc:Choice>
    <mc:Fallback xmlns="">
      <p:transition spd="slow" advTm="44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3696" y="523273"/>
            <a:ext cx="9144000" cy="853582"/>
          </a:xfrm>
        </p:spPr>
        <p:txBody>
          <a:bodyPr/>
          <a:lstStyle/>
          <a:p>
            <a:r>
              <a:rPr lang="fa-IR" sz="4400" dirty="0">
                <a:solidFill>
                  <a:prstClr val="black"/>
                </a:solidFill>
                <a:cs typeface="B Yagut" panose="00000400000000000000" pitchFamily="2" charset="-78"/>
              </a:rPr>
              <a:t>پرسش نظری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8483" y="1376855"/>
            <a:ext cx="10331669" cy="4866290"/>
          </a:xfrm>
        </p:spPr>
        <p:txBody>
          <a:bodyPr>
            <a:normAutofit/>
          </a:bodyPr>
          <a:lstStyle/>
          <a:p>
            <a:pPr lvl="0" algn="just" rtl="1">
              <a:lnSpc>
                <a:spcPct val="150000"/>
              </a:lnSpc>
            </a:pP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6-تزریق چه واکسن هایی </a:t>
            </a: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در مادران دچار بیماری </a:t>
            </a: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قلبی عروقی </a:t>
            </a: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در بارداری مجاز می باشد؟</a:t>
            </a:r>
          </a:p>
          <a:p>
            <a:pPr lvl="0" algn="just" rtl="1">
              <a:lnSpc>
                <a:spcPct val="150000"/>
              </a:lnSpc>
            </a:pP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7-کدام نوع زایمان (طبیعی یا سزارین)جهت مادران باردار دارای بیماری قلبی ارجحیت دارد؟</a:t>
            </a:r>
          </a:p>
          <a:p>
            <a:pPr lvl="0" algn="just" rtl="1">
              <a:lnSpc>
                <a:spcPct val="150000"/>
              </a:lnSpc>
            </a:pP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8-توصیه به تحرک و اجتناب از استراحت مطلق مادران بیمارقلبی برچه اساسی صورت می گیرد؟ </a:t>
            </a:r>
          </a:p>
          <a:p>
            <a:pPr lvl="0" algn="just" rtl="1">
              <a:lnSpc>
                <a:spcPct val="150000"/>
              </a:lnSpc>
            </a:pP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9-چه خطراتی ممکن است مادران دچاربیماری </a:t>
            </a: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قلبی عروقی </a:t>
            </a: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را پس از زایمان تهدید نماید؟</a:t>
            </a:r>
          </a:p>
          <a:p>
            <a:pPr lvl="0" algn="just" rtl="1">
              <a:lnSpc>
                <a:spcPct val="150000"/>
              </a:lnSpc>
            </a:pP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10- در صورتی که مادران بارداردارای بیماری قلبی </a:t>
            </a: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عروقی در </a:t>
            </a:r>
            <a:r>
              <a:rPr lang="fa-IR" dirty="0">
                <a:solidFill>
                  <a:prstClr val="black"/>
                </a:solidFill>
                <a:cs typeface="B Yagut" panose="00000400000000000000" pitchFamily="2" charset="-78"/>
              </a:rPr>
              <a:t>اولین ملاقات ، هیچ علامتی نداشته باشند چه </a:t>
            </a: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اقداماتی لازم است صورت گیرد؟</a:t>
            </a:r>
            <a:endParaRPr lang="fa-IR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75"/>
    </mc:Choice>
    <mc:Fallback xmlns="">
      <p:transition spd="slow" advTm="41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>
                <a:cs typeface="B Yagut" panose="00000400000000000000" pitchFamily="2" charset="-78"/>
              </a:rPr>
              <a:t>مشخصات سند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92231"/>
            <a:ext cx="5384800" cy="4633933"/>
          </a:xfrm>
        </p:spPr>
        <p:txBody>
          <a:bodyPr>
            <a:normAutofit/>
          </a:bodyPr>
          <a:lstStyle/>
          <a:p>
            <a:r>
              <a:rPr lang="fa-IR" sz="2400" dirty="0">
                <a:cs typeface="B Yagut" panose="00000400000000000000" pitchFamily="2" charset="-78"/>
              </a:rPr>
              <a:t>مشخصات </a:t>
            </a:r>
            <a:r>
              <a:rPr lang="fa-IR" sz="2400" dirty="0" smtClean="0">
                <a:cs typeface="B Yagut" panose="00000400000000000000" pitchFamily="2" charset="-78"/>
              </a:rPr>
              <a:t>مدرس</a:t>
            </a:r>
          </a:p>
          <a:p>
            <a:endParaRPr lang="fa-IR" sz="2400" dirty="0" smtClean="0">
              <a:cs typeface="B Yagut" panose="00000400000000000000" pitchFamily="2" charset="-78"/>
            </a:endParaRPr>
          </a:p>
          <a:p>
            <a:endParaRPr lang="en-US" sz="2400" dirty="0">
              <a:cs typeface="B Yagut" panose="00000400000000000000" pitchFamily="2" charset="-78"/>
            </a:endParaRPr>
          </a:p>
          <a:p>
            <a:r>
              <a:rPr lang="fa-IR" sz="2400" dirty="0" smtClean="0">
                <a:cs typeface="B Yagut" panose="00000400000000000000" pitchFamily="2" charset="-78"/>
              </a:rPr>
              <a:t> </a:t>
            </a:r>
            <a:r>
              <a:rPr lang="fa-IR" sz="2400" dirty="0">
                <a:cs typeface="B Yagut" panose="00000400000000000000" pitchFamily="2" charset="-78"/>
              </a:rPr>
              <a:t>نام ونام خانوادگی مدرس: </a:t>
            </a:r>
            <a:r>
              <a:rPr lang="fa-IR" sz="2400" dirty="0" smtClean="0">
                <a:cs typeface="B Yagut" panose="00000400000000000000" pitchFamily="2" charset="-78"/>
              </a:rPr>
              <a:t>محبوبه مفتخر</a:t>
            </a:r>
            <a:endParaRPr lang="fa-IR" sz="2400" dirty="0">
              <a:cs typeface="B Yagut" panose="00000400000000000000" pitchFamily="2" charset="-78"/>
            </a:endParaRPr>
          </a:p>
          <a:p>
            <a:r>
              <a:rPr lang="fa-IR" sz="2400" dirty="0">
                <a:cs typeface="B Yagut" panose="00000400000000000000" pitchFamily="2" charset="-78"/>
              </a:rPr>
              <a:t>مدرک تحصیلی : کارشناسی ارشد آموزش جامعه نگر</a:t>
            </a:r>
            <a:endParaRPr lang="en-US" sz="2400" dirty="0">
              <a:cs typeface="B Yagut" panose="00000400000000000000" pitchFamily="2" charset="-78"/>
            </a:endParaRPr>
          </a:p>
          <a:p>
            <a:r>
              <a:rPr lang="fa-IR" sz="2400" dirty="0">
                <a:cs typeface="B Yagut" panose="00000400000000000000" pitchFamily="2" charset="-78"/>
              </a:rPr>
              <a:t>موقعیت اشتغال سازمانی مدرس : </a:t>
            </a:r>
            <a:r>
              <a:rPr lang="fa-IR" sz="2400" dirty="0" smtClean="0">
                <a:cs typeface="B Yagut" panose="00000400000000000000" pitchFamily="2" charset="-78"/>
              </a:rPr>
              <a:t>مربی </a:t>
            </a:r>
            <a:r>
              <a:rPr lang="fa-IR" sz="2400" dirty="0">
                <a:cs typeface="B Yagut" panose="00000400000000000000" pitchFamily="2" charset="-78"/>
              </a:rPr>
              <a:t>مرکزآموزش </a:t>
            </a:r>
            <a:r>
              <a:rPr lang="fa-IR" sz="2400" dirty="0" smtClean="0">
                <a:cs typeface="B Yagut" panose="00000400000000000000" pitchFamily="2" charset="-78"/>
              </a:rPr>
              <a:t>بهورزی سرخس</a:t>
            </a:r>
            <a:endParaRPr lang="en-US" sz="2400" dirty="0">
              <a:cs typeface="B Yagut" panose="00000400000000000000" pitchFamily="2" charset="-78"/>
            </a:endParaRPr>
          </a:p>
          <a:p>
            <a:r>
              <a:rPr lang="fa-IR" sz="2400" dirty="0">
                <a:cs typeface="B Yagut" panose="00000400000000000000" pitchFamily="2" charset="-78"/>
              </a:rPr>
              <a:t>دانشگاه علوم پزشکی و خدمات بهداشتی درمانی مشهد</a:t>
            </a:r>
            <a:endParaRPr lang="en-US" sz="2400" dirty="0">
              <a:cs typeface="B Yagut" panose="00000400000000000000" pitchFamily="2" charset="-78"/>
            </a:endParaRPr>
          </a:p>
          <a:p>
            <a:endParaRPr lang="en-US" sz="2400" dirty="0">
              <a:cs typeface="B Yagut" panose="000004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92231"/>
            <a:ext cx="5384800" cy="4633933"/>
          </a:xfrm>
        </p:spPr>
        <p:txBody>
          <a:bodyPr>
            <a:normAutofit/>
          </a:bodyPr>
          <a:lstStyle/>
          <a:p>
            <a:r>
              <a:rPr lang="fa-IR" sz="2400" dirty="0">
                <a:cs typeface="B Yagut" panose="00000400000000000000" pitchFamily="2" charset="-78"/>
              </a:rPr>
              <a:t>مشخصات بسته آموزشی</a:t>
            </a:r>
          </a:p>
          <a:p>
            <a:r>
              <a:rPr lang="fa-IR" sz="2400" dirty="0">
                <a:cs typeface="B Yagut" panose="00000400000000000000" pitchFamily="2" charset="-78"/>
              </a:rPr>
              <a:t>حیطه درس :</a:t>
            </a:r>
            <a:r>
              <a:rPr lang="fa-IR" sz="2400" dirty="0" smtClean="0">
                <a:cs typeface="B Yagut" panose="00000400000000000000" pitchFamily="2" charset="-78"/>
              </a:rPr>
              <a:t>مراقبت های </a:t>
            </a:r>
            <a:r>
              <a:rPr lang="fa-IR" sz="2400" dirty="0">
                <a:cs typeface="B Yagut" panose="00000400000000000000" pitchFamily="2" charset="-78"/>
              </a:rPr>
              <a:t>ادغام یافته سلامت مادران</a:t>
            </a:r>
          </a:p>
          <a:p>
            <a:r>
              <a:rPr lang="fa-IR" sz="2400" dirty="0">
                <a:cs typeface="B Yagut" panose="00000400000000000000" pitchFamily="2" charset="-78"/>
              </a:rPr>
              <a:t>تاریخ آخرین بازنگری </a:t>
            </a:r>
            <a:r>
              <a:rPr lang="fa-IR" sz="2400" smtClean="0">
                <a:cs typeface="B Yagut" panose="00000400000000000000" pitchFamily="2" charset="-78"/>
              </a:rPr>
              <a:t>:تیرماه </a:t>
            </a:r>
            <a:r>
              <a:rPr lang="fa-IR" sz="2400" dirty="0">
                <a:cs typeface="B Yagut" panose="00000400000000000000" pitchFamily="2" charset="-78"/>
              </a:rPr>
              <a:t>1399</a:t>
            </a:r>
          </a:p>
          <a:p>
            <a:r>
              <a:rPr lang="fa-IR" sz="2400" dirty="0">
                <a:cs typeface="B Yagut" panose="00000400000000000000" pitchFamily="2" charset="-78"/>
              </a:rPr>
              <a:t>نوبت تهیه :</a:t>
            </a:r>
            <a:r>
              <a:rPr lang="en-US" sz="2400" dirty="0" err="1" smtClean="0">
                <a:cs typeface="B Yagut" panose="00000400000000000000" pitchFamily="2" charset="-78"/>
              </a:rPr>
              <a:t>edi</a:t>
            </a:r>
            <a:r>
              <a:rPr lang="en-US" sz="2400" dirty="0" smtClean="0">
                <a:cs typeface="B Yagut" panose="00000400000000000000" pitchFamily="2" charset="-78"/>
              </a:rPr>
              <a:t> </a:t>
            </a:r>
            <a:r>
              <a:rPr lang="en-US" sz="2400" dirty="0">
                <a:cs typeface="B Yagut" panose="00000400000000000000" pitchFamily="2" charset="-78"/>
              </a:rPr>
              <a:t>2</a:t>
            </a:r>
            <a:r>
              <a:rPr lang="fa-IR" sz="2400" dirty="0" smtClean="0">
                <a:cs typeface="B Yagut" panose="00000400000000000000" pitchFamily="2" charset="-78"/>
              </a:rPr>
              <a:t> </a:t>
            </a:r>
          </a:p>
          <a:p>
            <a:r>
              <a:rPr lang="fa-IR" sz="2400" dirty="0" smtClean="0">
                <a:cs typeface="B Yagut" panose="00000400000000000000" pitchFamily="2" charset="-78"/>
              </a:rPr>
              <a:t>نام فایل:</a:t>
            </a:r>
          </a:p>
          <a:p>
            <a:pPr marL="0" indent="0" algn="l">
              <a:buNone/>
            </a:pPr>
            <a:r>
              <a:rPr lang="en-US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mc-</a:t>
            </a:r>
            <a:r>
              <a:rPr lang="en-US" sz="2400" dirty="0" err="1" smtClean="0">
                <a:solidFill>
                  <a:prstClr val="black"/>
                </a:solidFill>
                <a:cs typeface="B Yagut" panose="00000400000000000000" pitchFamily="2" charset="-78"/>
              </a:rPr>
              <a:t>bimari</a:t>
            </a:r>
            <a:r>
              <a:rPr lang="en-US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- </a:t>
            </a:r>
            <a:r>
              <a:rPr lang="en-US" sz="2400" dirty="0" err="1">
                <a:solidFill>
                  <a:prstClr val="black"/>
                </a:solidFill>
                <a:cs typeface="B Yagut" panose="00000400000000000000" pitchFamily="2" charset="-78"/>
              </a:rPr>
              <a:t>ghalbi</a:t>
            </a:r>
            <a:r>
              <a:rPr lang="en-US" sz="24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en-US" sz="2400" dirty="0" err="1">
                <a:solidFill>
                  <a:prstClr val="black"/>
                </a:solidFill>
                <a:cs typeface="B Yagut" panose="00000400000000000000" pitchFamily="2" charset="-78"/>
              </a:rPr>
              <a:t>oroughi</a:t>
            </a:r>
            <a:r>
              <a:rPr lang="en-US" sz="2400" dirty="0">
                <a:solidFill>
                  <a:prstClr val="black"/>
                </a:solidFill>
                <a:cs typeface="B Yagut" panose="00000400000000000000" pitchFamily="2" charset="-78"/>
              </a:rPr>
              <a:t> –</a:t>
            </a:r>
            <a:r>
              <a:rPr lang="en-US" sz="2400" dirty="0" err="1" smtClean="0">
                <a:solidFill>
                  <a:prstClr val="black"/>
                </a:solidFill>
                <a:cs typeface="B Yagut" panose="00000400000000000000" pitchFamily="2" charset="-78"/>
              </a:rPr>
              <a:t>dar-bardari</a:t>
            </a:r>
            <a:r>
              <a:rPr lang="en-US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 -</a:t>
            </a:r>
            <a:r>
              <a:rPr lang="en-US" sz="2400" dirty="0" err="1" smtClean="0">
                <a:solidFill>
                  <a:prstClr val="black"/>
                </a:solidFill>
                <a:cs typeface="B Yagut" panose="00000400000000000000" pitchFamily="2" charset="-78"/>
              </a:rPr>
              <a:t>edi</a:t>
            </a:r>
            <a:r>
              <a:rPr lang="en-US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 2</a:t>
            </a:r>
            <a:endParaRPr lang="fa-IR" sz="24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239" y="1492231"/>
            <a:ext cx="1121761" cy="135952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5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26"/>
    </mc:Choice>
    <mc:Fallback xmlns="">
      <p:transition spd="slow" advTm="20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3284" y="367862"/>
            <a:ext cx="9144000" cy="945439"/>
          </a:xfrm>
        </p:spPr>
        <p:txBody>
          <a:bodyPr>
            <a:normAutofit/>
          </a:bodyPr>
          <a:lstStyle/>
          <a:p>
            <a:r>
              <a:rPr lang="fa-IR" sz="4400" dirty="0" smtClean="0">
                <a:cs typeface="B Yagut" panose="00000400000000000000" pitchFamily="2" charset="-78"/>
              </a:rPr>
              <a:t>پرسش عملی</a:t>
            </a:r>
            <a:endParaRPr lang="fa-IR" sz="44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7943" y="2207172"/>
            <a:ext cx="9794139" cy="3825328"/>
          </a:xfrm>
        </p:spPr>
        <p:txBody>
          <a:bodyPr>
            <a:normAutofit fontScale="92500" lnSpcReduction="10000"/>
          </a:bodyPr>
          <a:lstStyle/>
          <a:p>
            <a:pPr algn="just" rtl="1">
              <a:lnSpc>
                <a:spcPct val="150000"/>
              </a:lnSpc>
            </a:pPr>
            <a:r>
              <a:rPr lang="fa-IR" sz="2800" dirty="0" smtClean="0">
                <a:cs typeface="B Yagut" panose="00000400000000000000" pitchFamily="2" charset="-78"/>
              </a:rPr>
              <a:t>1- یک مورد مادر بارداربا بیماری قلبی در شروع بارداری مراجعه نموده اند .اقدامات لازم را در سامانه انجام دهید.</a:t>
            </a:r>
          </a:p>
          <a:p>
            <a:pPr algn="just" rtl="1">
              <a:lnSpc>
                <a:spcPct val="150000"/>
              </a:lnSpc>
            </a:pPr>
            <a:r>
              <a:rPr lang="fa-IR" sz="2800" dirty="0" smtClean="0">
                <a:cs typeface="B Yagut" panose="00000400000000000000" pitchFamily="2" charset="-78"/>
              </a:rPr>
              <a:t>2- جهت مادربیمارقلبی که قبلا ارجاع نموده اید ،پیگیری در سامانه واقدام لازم را انجام دهید.</a:t>
            </a:r>
          </a:p>
          <a:p>
            <a:pPr algn="just" rtl="1">
              <a:lnSpc>
                <a:spcPct val="150000"/>
              </a:lnSpc>
            </a:pPr>
            <a:r>
              <a:rPr lang="fa-IR" sz="2800" dirty="0" smtClean="0">
                <a:cs typeface="B Yagut" panose="00000400000000000000" pitchFamily="2" charset="-78"/>
              </a:rPr>
              <a:t>3-اقدامات انجام شده جهت مادر را در سامانه ثبت نموده و تاریخ پیگیری بعدی مادر را مشخص نمایید.</a:t>
            </a:r>
            <a:endParaRPr lang="fa-IR" sz="28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0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00"/>
    </mc:Choice>
    <mc:Fallback xmlns="">
      <p:transition spd="slow" advTm="130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0428" y="346840"/>
            <a:ext cx="9144000" cy="756253"/>
          </a:xfrm>
        </p:spPr>
        <p:txBody>
          <a:bodyPr>
            <a:normAutofit fontScale="90000"/>
          </a:bodyPr>
          <a:lstStyle/>
          <a:p>
            <a:r>
              <a:rPr lang="fa-IR" sz="4900" dirty="0" smtClean="0">
                <a:cs typeface="B Yagut" panose="00000400000000000000" pitchFamily="2" charset="-78"/>
              </a:rPr>
              <a:t>مراجع</a:t>
            </a:r>
            <a:r>
              <a:rPr lang="fa-IR" dirty="0" smtClean="0"/>
              <a:t> </a:t>
            </a: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5291" y="1717690"/>
            <a:ext cx="9144000" cy="3975538"/>
          </a:xfrm>
        </p:spPr>
        <p:txBody>
          <a:bodyPr>
            <a:normAutofit lnSpcReduction="10000"/>
          </a:bodyPr>
          <a:lstStyle/>
          <a:p>
            <a:pPr algn="r" rtl="1"/>
            <a:r>
              <a:rPr lang="fa-IR" dirty="0" smtClean="0">
                <a:cs typeface="B Yagut" panose="00000400000000000000" pitchFamily="2" charset="-78"/>
              </a:rPr>
              <a:t>1- مجموعه جزوات مراکز آموزش بهورزی/ محتوای آموزشی سلامت مادران دانشگاه علوم پزشکی مشهد /زمستان 95</a:t>
            </a:r>
          </a:p>
          <a:p>
            <a:pPr algn="r" rtl="1"/>
            <a:r>
              <a:rPr lang="fa-IR" dirty="0" smtClean="0">
                <a:cs typeface="B Yagut" panose="00000400000000000000" pitchFamily="2" charset="-78"/>
              </a:rPr>
              <a:t>2-وزارت بهداشت،درمان و آموزش پزشکی،دفتر سلامت خانواده و جمعیت،اداره سلامت مادران،برنامه کشوری مادری ایمن مراقبت های ادغام یافته سلامت مادران (راهنمای خدمات خارج بیمارستانی )مراقبت سلامت/دانش آموخت</a:t>
            </a:r>
            <a:r>
              <a:rPr lang="fa-IR" dirty="0">
                <a:cs typeface="B Yagut" panose="00000400000000000000" pitchFamily="2" charset="-78"/>
              </a:rPr>
              <a:t>ه</a:t>
            </a:r>
            <a:r>
              <a:rPr lang="fa-IR" dirty="0" smtClean="0">
                <a:cs typeface="B Yagut" panose="00000400000000000000" pitchFamily="2" charset="-78"/>
              </a:rPr>
              <a:t> مامایی تجدید نظر هفتم</a:t>
            </a:r>
          </a:p>
          <a:p>
            <a:pPr algn="r" rtl="1"/>
            <a:r>
              <a:rPr lang="fa-IR" dirty="0" smtClean="0">
                <a:cs typeface="B Yagut" panose="00000400000000000000" pitchFamily="2" charset="-78"/>
              </a:rPr>
              <a:t>3-آخرین دستورالعملهای وزارت بهداشت،درمان و آموزش پزشکی:</a:t>
            </a:r>
          </a:p>
          <a:p>
            <a:pPr algn="r" rtl="1"/>
            <a:r>
              <a:rPr lang="fa-IR" dirty="0" smtClean="0">
                <a:cs typeface="B Yagut" panose="00000400000000000000" pitchFamily="2" charset="-78"/>
              </a:rPr>
              <a:t>دستورالعمل غربالگری کاردیومیوپاتی</a:t>
            </a:r>
          </a:p>
          <a:p>
            <a:pPr algn="r" rtl="1"/>
            <a:r>
              <a:rPr lang="fa-IR" dirty="0" smtClean="0">
                <a:cs typeface="B Yagut" panose="00000400000000000000" pitchFamily="2" charset="-78"/>
              </a:rPr>
              <a:t>دستورالعمل ارزیابی خطر ترومبوآمبولی</a:t>
            </a:r>
          </a:p>
          <a:p>
            <a:pPr algn="r" rtl="1"/>
            <a:r>
              <a:rPr lang="fa-IR" dirty="0" smtClean="0">
                <a:cs typeface="B Yagut" panose="00000400000000000000" pitchFamily="2" charset="-78"/>
              </a:rPr>
              <a:t>4-کتاب </a:t>
            </a:r>
            <a:r>
              <a:rPr lang="fa-IR" dirty="0">
                <a:cs typeface="B Yagut" panose="00000400000000000000" pitchFamily="2" charset="-78"/>
              </a:rPr>
              <a:t>بارداری وزایمان </a:t>
            </a:r>
            <a:r>
              <a:rPr lang="fa-IR" dirty="0" smtClean="0">
                <a:cs typeface="B Yagut" panose="00000400000000000000" pitchFamily="2" charset="-78"/>
              </a:rPr>
              <a:t>ویلیامز /مولف:اف.گری کانینگهام وهمکاران،ویراست 24،سال 2014/ترجمه دکتر بهرام قاضی جهانی،روشنک قطبی/تهران،شرکت گلبان نشر</a:t>
            </a:r>
          </a:p>
          <a:p>
            <a:pPr algn="r" rtl="1"/>
            <a:endParaRPr lang="fa-IR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3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61"/>
    </mc:Choice>
    <mc:Fallback xmlns="">
      <p:transition spd="slow" advTm="13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anose="00000400000000000000" pitchFamily="2" charset="-78"/>
              </a:rPr>
              <a:t>نظر سنجی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4000" dirty="0" err="1">
                <a:cs typeface="B Yagut" panose="00000400000000000000" pitchFamily="2" charset="-78"/>
              </a:rPr>
              <a:t>لطفا</a:t>
            </a:r>
            <a:r>
              <a:rPr lang="fa-IR" sz="4000" dirty="0">
                <a:cs typeface="B Yagut" panose="00000400000000000000" pitchFamily="2" charset="-78"/>
              </a:rPr>
              <a:t> نظرات </a:t>
            </a:r>
            <a:r>
              <a:rPr lang="fa-IR" sz="4000" dirty="0" err="1">
                <a:cs typeface="B Yagut" panose="00000400000000000000" pitchFamily="2" charset="-78"/>
              </a:rPr>
              <a:t>وپیشنهادات</a:t>
            </a:r>
            <a:r>
              <a:rPr lang="fa-IR" sz="4000" dirty="0">
                <a:cs typeface="B Yagut" panose="00000400000000000000" pitchFamily="2" charset="-78"/>
              </a:rPr>
              <a:t> خود پیرامون این بسته آموزشی به آدرس زیر ارسال کنید</a:t>
            </a:r>
          </a:p>
          <a:p>
            <a:pPr marL="0" indent="0" algn="just">
              <a:buNone/>
            </a:pPr>
            <a:r>
              <a:rPr lang="en-US" sz="2500" dirty="0" smtClean="0">
                <a:cs typeface="B Yagut" panose="00000400000000000000" pitchFamily="2" charset="-78"/>
              </a:rPr>
              <a:t> </a:t>
            </a:r>
            <a:endParaRPr lang="fa-IR" sz="2500" dirty="0">
              <a:cs typeface="B Yagut" panose="00000400000000000000" pitchFamily="2" charset="-78"/>
            </a:endParaRPr>
          </a:p>
          <a:p>
            <a:pPr marL="0" indent="0" algn="ctr">
              <a:buNone/>
            </a:pPr>
            <a:r>
              <a:rPr lang="fa-IR" sz="2800" dirty="0" smtClean="0">
                <a:cs typeface="B Yagut" panose="00000400000000000000" pitchFamily="2" charset="-78"/>
              </a:rPr>
              <a:t>معاونت  بهداشتی دانشگاه علوم پزشکی مشهد-واحد </a:t>
            </a:r>
            <a:r>
              <a:rPr lang="fa-IR" sz="2800" dirty="0">
                <a:cs typeface="B Yagut" panose="00000400000000000000" pitchFamily="2" charset="-78"/>
              </a:rPr>
              <a:t>آموزش بهورزی</a:t>
            </a:r>
          </a:p>
        </p:txBody>
      </p:sp>
    </p:spTree>
    <p:extLst>
      <p:ext uri="{BB962C8B-B14F-4D97-AF65-F5344CB8AC3E}">
        <p14:creationId xmlns:p14="http://schemas.microsoft.com/office/powerpoint/2010/main" val="333625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297452"/>
          </a:xfrm>
        </p:spPr>
        <p:txBody>
          <a:bodyPr>
            <a:normAutofit/>
          </a:bodyPr>
          <a:lstStyle/>
          <a:p>
            <a:r>
              <a:rPr lang="fa-IR" sz="4400" dirty="0" smtClean="0">
                <a:cs typeface="B Yagut" panose="00000400000000000000" pitchFamily="2" charset="-78"/>
              </a:rPr>
              <a:t>اهداف آموزشی </a:t>
            </a:r>
            <a:endParaRPr lang="fa-IR" sz="44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7159" y="1906858"/>
            <a:ext cx="9806151" cy="4315265"/>
          </a:xfrm>
        </p:spPr>
        <p:txBody>
          <a:bodyPr>
            <a:normAutofit fontScale="92500" lnSpcReduction="10000"/>
          </a:bodyPr>
          <a:lstStyle/>
          <a:p>
            <a:pPr lvl="0" algn="just" rtl="1">
              <a:lnSpc>
                <a:spcPct val="100000"/>
              </a:lnSpc>
              <a:spcBef>
                <a:spcPct val="20000"/>
              </a:spcBef>
            </a:pPr>
            <a:r>
              <a:rPr lang="fa-IR" sz="3500" dirty="0" smtClean="0">
                <a:solidFill>
                  <a:prstClr val="black"/>
                </a:solidFill>
                <a:cs typeface="B Yagut" panose="00000400000000000000" pitchFamily="2" charset="-78"/>
              </a:rPr>
              <a:t>پس </a:t>
            </a:r>
            <a:r>
              <a:rPr lang="fa-IR" sz="3500" dirty="0">
                <a:solidFill>
                  <a:prstClr val="black"/>
                </a:solidFill>
                <a:cs typeface="B Yagut" panose="00000400000000000000" pitchFamily="2" charset="-78"/>
              </a:rPr>
              <a:t>از مطالعه اين بخش انتظار مي‌رود فراگیربتواند:</a:t>
            </a:r>
            <a:endParaRPr lang="en-US" sz="35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algn="just" rtl="1"/>
            <a:r>
              <a:rPr lang="fa-IR" sz="3200" dirty="0" smtClean="0">
                <a:cs typeface="B Yagut" panose="00000400000000000000" pitchFamily="2" charset="-78"/>
              </a:rPr>
              <a:t>1- </a:t>
            </a:r>
            <a:r>
              <a:rPr lang="fa-IR" sz="2800" dirty="0" smtClean="0">
                <a:cs typeface="B Yagut" panose="00000400000000000000" pitchFamily="2" charset="-78"/>
              </a:rPr>
              <a:t>تاثیر بیماری های قلبی عروقی در بارداری را بیان نماید.</a:t>
            </a:r>
          </a:p>
          <a:p>
            <a:pPr algn="just" rtl="1"/>
            <a:r>
              <a:rPr lang="fa-IR" sz="2800" dirty="0" smtClean="0">
                <a:cs typeface="B Yagut" panose="00000400000000000000" pitchFamily="2" charset="-78"/>
              </a:rPr>
              <a:t>2-مهم</a:t>
            </a:r>
            <a:r>
              <a:rPr lang="en-US" sz="2800" dirty="0" smtClean="0">
                <a:cs typeface="B Yagut" panose="00000400000000000000" pitchFamily="2" charset="-78"/>
              </a:rPr>
              <a:t> </a:t>
            </a:r>
            <a:r>
              <a:rPr lang="fa-IR" sz="2800" dirty="0" smtClean="0">
                <a:cs typeface="B Yagut" panose="00000400000000000000" pitchFamily="2" charset="-78"/>
              </a:rPr>
              <a:t>ترین عواملی که سبب افزایش شیوع بیماری های قلبی عروقی در بارداری می شود را نام ببرد.</a:t>
            </a:r>
          </a:p>
          <a:p>
            <a:pPr algn="just" rtl="1"/>
            <a:r>
              <a:rPr lang="fa-IR" sz="2800" dirty="0" smtClean="0">
                <a:cs typeface="B Yagut" panose="00000400000000000000" pitchFamily="2" charset="-78"/>
              </a:rPr>
              <a:t>3- ملاحظات بیماری قلبی عروقی در دوران بارداری،زایمان و پس از زایمان را توضیح دهد.</a:t>
            </a:r>
          </a:p>
          <a:p>
            <a:pPr algn="just" rtl="1"/>
            <a:r>
              <a:rPr lang="fa-IR" sz="2800" dirty="0" smtClean="0">
                <a:cs typeface="B Yagut" panose="00000400000000000000" pitchFamily="2" charset="-78"/>
              </a:rPr>
              <a:t>4- موارد نیازمند غربالگری کاردیومیوپاتی را بیان نماید.</a:t>
            </a:r>
          </a:p>
          <a:p>
            <a:pPr algn="just" rtl="1"/>
            <a:r>
              <a:rPr lang="fa-IR" sz="2800" dirty="0" smtClean="0">
                <a:cs typeface="B Yagut" panose="00000400000000000000" pitchFamily="2" charset="-78"/>
              </a:rPr>
              <a:t>5- موارد نیازمند ارزیابی خطر ترومبوآمبولی را نام ببرد.</a:t>
            </a:r>
          </a:p>
          <a:p>
            <a:pPr algn="just" rtl="1"/>
            <a:r>
              <a:rPr lang="fa-IR" sz="2800" dirty="0" smtClean="0">
                <a:cs typeface="B Yagut" panose="00000400000000000000" pitchFamily="2" charset="-78"/>
              </a:rPr>
              <a:t>6- توصیه ها و آموزش های لازم به مادران دچار بیماری های قلبی عروقی را بیان نماید</a:t>
            </a:r>
            <a:r>
              <a:rPr lang="fa-IR" sz="3200" dirty="0" smtClean="0">
                <a:cs typeface="B Yagut" panose="00000400000000000000" pitchFamily="2" charset="-78"/>
              </a:rPr>
              <a:t>.</a:t>
            </a:r>
            <a:endParaRPr lang="fa-IR" sz="32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3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73"/>
    </mc:Choice>
    <mc:Fallback xmlns="">
      <p:transition spd="slow" advTm="41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924910"/>
          </a:xfrm>
        </p:spPr>
        <p:txBody>
          <a:bodyPr>
            <a:normAutofit/>
          </a:bodyPr>
          <a:lstStyle/>
          <a:p>
            <a:r>
              <a:rPr lang="fa-IR" sz="4400" dirty="0" smtClean="0">
                <a:cs typeface="B Yagut" panose="00000400000000000000" pitchFamily="2" charset="-78"/>
              </a:rPr>
              <a:t>فهرست عناوین</a:t>
            </a:r>
            <a:endParaRPr lang="fa-IR" sz="44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237785"/>
            <a:ext cx="9144000" cy="5488835"/>
          </a:xfrm>
        </p:spPr>
        <p:txBody>
          <a:bodyPr>
            <a:normAutofit/>
          </a:bodyPr>
          <a:lstStyle/>
          <a:p>
            <a:pPr algn="r"/>
            <a:r>
              <a:rPr lang="fa-IR" sz="2800" dirty="0" smtClean="0">
                <a:cs typeface="B Yagut" panose="00000400000000000000" pitchFamily="2" charset="-78"/>
              </a:rPr>
              <a:t>_   اختلالات قلبی عروقی</a:t>
            </a:r>
          </a:p>
          <a:p>
            <a:pPr algn="r"/>
            <a:r>
              <a:rPr lang="fa-IR" sz="2800" dirty="0" smtClean="0">
                <a:cs typeface="B Yagut" panose="00000400000000000000" pitchFamily="2" charset="-78"/>
              </a:rPr>
              <a:t>-</a:t>
            </a:r>
            <a:r>
              <a:rPr lang="fa-IR" sz="2800" dirty="0">
                <a:solidFill>
                  <a:prstClr val="black"/>
                </a:solidFill>
                <a:latin typeface="Calibri Light" panose="020F0302020204030204"/>
                <a:ea typeface="+mj-ea"/>
                <a:cs typeface="B Yagut" panose="00000400000000000000" pitchFamily="2" charset="-78"/>
              </a:rPr>
              <a:t>تاثیر بیماری قلبی عروقی بر </a:t>
            </a:r>
            <a:r>
              <a:rPr lang="fa-IR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B Yagut" panose="00000400000000000000" pitchFamily="2" charset="-78"/>
              </a:rPr>
              <a:t>بارداری</a:t>
            </a:r>
          </a:p>
          <a:p>
            <a:pPr algn="r"/>
            <a:r>
              <a:rPr lang="fa-IR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B Yagut" panose="00000400000000000000" pitchFamily="2" charset="-78"/>
              </a:rPr>
              <a:t>-</a:t>
            </a:r>
            <a:r>
              <a:rPr lang="fa-IR" sz="2800" dirty="0">
                <a:solidFill>
                  <a:prstClr val="black"/>
                </a:solidFill>
                <a:latin typeface="Calibri Light" panose="020F0302020204030204"/>
                <a:ea typeface="+mj-ea"/>
                <a:cs typeface="B Yagut" panose="00000400000000000000" pitchFamily="2" charset="-78"/>
              </a:rPr>
              <a:t>ملاحظات در </a:t>
            </a:r>
            <a:r>
              <a:rPr lang="fa-IR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B Yagut" panose="00000400000000000000" pitchFamily="2" charset="-78"/>
              </a:rPr>
              <a:t>بارداری</a:t>
            </a:r>
            <a:endParaRPr lang="en-US" sz="2800" dirty="0" smtClean="0">
              <a:solidFill>
                <a:prstClr val="black"/>
              </a:solidFill>
              <a:latin typeface="Calibri Light" panose="020F0302020204030204"/>
              <a:ea typeface="+mj-ea"/>
              <a:cs typeface="B Yagut" panose="00000400000000000000" pitchFamily="2" charset="-78"/>
            </a:endParaRPr>
          </a:p>
          <a:p>
            <a:pPr algn="r" rtl="1"/>
            <a:r>
              <a:rPr lang="fa-IR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B Yagut" panose="00000400000000000000" pitchFamily="2" charset="-78"/>
              </a:rPr>
              <a:t>-ملاحظات </a:t>
            </a:r>
            <a:r>
              <a:rPr lang="fa-IR" sz="2800" dirty="0">
                <a:solidFill>
                  <a:prstClr val="black"/>
                </a:solidFill>
                <a:latin typeface="Calibri Light" panose="020F0302020204030204"/>
                <a:ea typeface="+mj-ea"/>
                <a:cs typeface="B Yagut" panose="00000400000000000000" pitchFamily="2" charset="-78"/>
              </a:rPr>
              <a:t>در زایمان و پس از </a:t>
            </a:r>
            <a:r>
              <a:rPr lang="fa-IR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B Yagut" panose="00000400000000000000" pitchFamily="2" charset="-78"/>
              </a:rPr>
              <a:t>زایمان</a:t>
            </a:r>
            <a:endParaRPr lang="en-US" sz="2800" dirty="0" smtClean="0">
              <a:solidFill>
                <a:prstClr val="black"/>
              </a:solidFill>
              <a:latin typeface="Calibri Light" panose="020F0302020204030204"/>
              <a:ea typeface="+mj-ea"/>
              <a:cs typeface="B Yagut" panose="00000400000000000000" pitchFamily="2" charset="-78"/>
            </a:endParaRPr>
          </a:p>
          <a:p>
            <a:pPr algn="r" rtl="1"/>
            <a:r>
              <a:rPr lang="fa-IR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-موارد </a:t>
            </a:r>
            <a:r>
              <a:rPr lang="fa-IR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نیازمند غربالگری </a:t>
            </a:r>
            <a:r>
              <a:rPr lang="fa-IR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کاردیومیوپاتی</a:t>
            </a:r>
          </a:p>
          <a:p>
            <a:pPr algn="r"/>
            <a:r>
              <a:rPr lang="fa-IR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-</a:t>
            </a:r>
            <a:r>
              <a:rPr lang="fa-IR" sz="2800" dirty="0" smtClean="0">
                <a:solidFill>
                  <a:prstClr val="black"/>
                </a:solidFill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موارد </a:t>
            </a:r>
            <a:r>
              <a:rPr lang="fa-IR" sz="2800" dirty="0">
                <a:solidFill>
                  <a:prstClr val="black"/>
                </a:solidFill>
                <a:latin typeface="B Nazanin" panose="00000400000000000000" pitchFamily="2" charset="-78"/>
                <a:ea typeface="Calibri" panose="020F0502020204030204" pitchFamily="34" charset="0"/>
                <a:cs typeface="B Yagut" panose="00000400000000000000" pitchFamily="2" charset="-78"/>
              </a:rPr>
              <a:t>نیازمند ارزیابی خطر ترومبوآمبولی </a:t>
            </a:r>
            <a:endParaRPr lang="en-US" sz="2800" dirty="0" smtClean="0">
              <a:solidFill>
                <a:prstClr val="black"/>
              </a:solidFill>
              <a:latin typeface="B Nazanin" panose="00000400000000000000" pitchFamily="2" charset="-78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r" rtl="1"/>
            <a:r>
              <a:rPr lang="fa-IR" sz="2800" dirty="0" smtClean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B Yagut" panose="00000400000000000000" pitchFamily="2" charset="-78"/>
              </a:rPr>
              <a:t>-توصیه وآموزش</a:t>
            </a:r>
          </a:p>
          <a:p>
            <a:pPr algn="r" rtl="1"/>
            <a:r>
              <a:rPr lang="fa-IR" sz="2800" dirty="0" smtClean="0">
                <a:solidFill>
                  <a:prstClr val="black"/>
                </a:solidFill>
                <a:latin typeface="Calibri" panose="020F0502020204030204" pitchFamily="34" charset="0"/>
                <a:ea typeface="+mj-ea"/>
                <a:cs typeface="B Yagut" panose="00000400000000000000" pitchFamily="2" charset="-78"/>
              </a:rPr>
              <a:t>-</a:t>
            </a:r>
            <a:r>
              <a:rPr lang="fa-IR" sz="2800" dirty="0">
                <a:solidFill>
                  <a:prstClr val="black"/>
                </a:solidFill>
                <a:latin typeface="Calibri Light" panose="020F0302020204030204"/>
                <a:ea typeface="+mj-ea"/>
                <a:cs typeface="B Yagut" panose="00000400000000000000" pitchFamily="2" charset="-78"/>
              </a:rPr>
              <a:t>پرسش </a:t>
            </a:r>
            <a:r>
              <a:rPr lang="fa-IR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B Yagut" panose="00000400000000000000" pitchFamily="2" charset="-78"/>
              </a:rPr>
              <a:t>نظری</a:t>
            </a:r>
          </a:p>
          <a:p>
            <a:pPr algn="r" rtl="1"/>
            <a:r>
              <a:rPr lang="fa-IR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B Yagut" panose="00000400000000000000" pitchFamily="2" charset="-78"/>
              </a:rPr>
              <a:t>-</a:t>
            </a:r>
            <a:r>
              <a:rPr lang="fa-IR" sz="2800" dirty="0">
                <a:solidFill>
                  <a:prstClr val="black"/>
                </a:solidFill>
                <a:latin typeface="Calibri Light" panose="020F0302020204030204"/>
                <a:ea typeface="+mj-ea"/>
                <a:cs typeface="B Yagut" panose="00000400000000000000" pitchFamily="2" charset="-78"/>
              </a:rPr>
              <a:t>پرسش </a:t>
            </a:r>
            <a:r>
              <a:rPr lang="fa-IR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B Yagut" panose="00000400000000000000" pitchFamily="2" charset="-78"/>
              </a:rPr>
              <a:t>عملی</a:t>
            </a:r>
          </a:p>
          <a:p>
            <a:pPr algn="r" rtl="1"/>
            <a:r>
              <a:rPr lang="fa-IR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B Yagut" panose="00000400000000000000" pitchFamily="2" charset="-78"/>
              </a:rPr>
              <a:t>- منابع</a:t>
            </a:r>
          </a:p>
          <a:p>
            <a:pPr algn="r"/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0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64"/>
    </mc:Choice>
    <mc:Fallback xmlns="">
      <p:transition spd="slow" advTm="33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52568"/>
            <a:ext cx="9144000" cy="1286300"/>
          </a:xfrm>
        </p:spPr>
        <p:txBody>
          <a:bodyPr>
            <a:normAutofit/>
          </a:bodyPr>
          <a:lstStyle/>
          <a:p>
            <a:r>
              <a:rPr lang="fa-IR" sz="4400" dirty="0" smtClean="0">
                <a:cs typeface="B Yagut" panose="00000400000000000000" pitchFamily="2" charset="-78"/>
              </a:rPr>
              <a:t>اختلالات قلبی عروقی</a:t>
            </a:r>
            <a:endParaRPr lang="fa-IR" sz="44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040673"/>
            <a:ext cx="9144000" cy="4212982"/>
          </a:xfrm>
        </p:spPr>
        <p:txBody>
          <a:bodyPr>
            <a:noAutofit/>
          </a:bodyPr>
          <a:lstStyle/>
          <a:p>
            <a:pPr algn="just" rtl="1">
              <a:lnSpc>
                <a:spcPct val="150000"/>
              </a:lnSpc>
              <a:spcAft>
                <a:spcPts val="800"/>
              </a:spcAft>
            </a:pP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بیماری های </a:t>
            </a: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قلبی </a:t>
            </a: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عروقی، </a:t>
            </a: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در حال حاضر علت اصلی </a:t>
            </a: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مرگ های </a:t>
            </a: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مادری غیر مستقیم محسوب می شوند ویکی از علل اصلی پذیرش در واحد </a:t>
            </a: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مراقبت های </a:t>
            </a: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ویژه مامایی هستند.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just" rtl="1">
              <a:lnSpc>
                <a:spcPct val="150000"/>
              </a:lnSpc>
              <a:spcAft>
                <a:spcPts val="800"/>
              </a:spcAft>
            </a:pP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افزایش میزان شیوع </a:t>
            </a: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بیماری های </a:t>
            </a: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قلبی عروقی در دوران </a:t>
            </a: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بارداری، </a:t>
            </a: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</a:t>
            </a: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حتمالا </a:t>
            </a: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از تعدادی از علل شامل افزایش میزان چاقی،هیپرتانسیون و دیابت ناشی می شود.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endParaRPr lang="fa-IR" sz="28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8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99"/>
    </mc:Choice>
    <mc:Fallback xmlns="">
      <p:transition spd="slow" advTm="94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639229"/>
          </a:xfrm>
        </p:spPr>
        <p:txBody>
          <a:bodyPr>
            <a:normAutofit/>
          </a:bodyPr>
          <a:lstStyle/>
          <a:p>
            <a:r>
              <a:rPr lang="fa-IR" sz="4400" dirty="0" smtClean="0">
                <a:cs typeface="B Yagut" panose="00000400000000000000" pitchFamily="2" charset="-78"/>
              </a:rPr>
              <a:t>تاثیر بیماری قلبی عروقی بر بارداری</a:t>
            </a:r>
            <a:endParaRPr lang="fa-IR" sz="44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9614" y="2070538"/>
            <a:ext cx="9459310" cy="3699963"/>
          </a:xfrm>
        </p:spPr>
        <p:txBody>
          <a:bodyPr>
            <a:normAutofit/>
          </a:bodyPr>
          <a:lstStyle/>
          <a:p>
            <a:pPr marL="457200" indent="-457200" algn="just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800" dirty="0" smtClean="0">
                <a:cs typeface="B Yagut" panose="00000400000000000000" pitchFamily="2" charset="-78"/>
              </a:rPr>
              <a:t>افزایش احتمال سقط، مرده زایی، پره ترم، ترومبوآمبولی، تاخیررشدداخل رحمی، نوزاد کم وزن، ناهنجاری قلبی جنین، مرگ مادر </a:t>
            </a:r>
            <a:endParaRPr lang="en-US" sz="2800" dirty="0" smtClean="0">
              <a:cs typeface="B Yagut" panose="00000400000000000000" pitchFamily="2" charset="-78"/>
            </a:endParaRPr>
          </a:p>
          <a:p>
            <a:pPr algn="just" rtl="1"/>
            <a:endParaRPr lang="fa-IR" sz="2800" dirty="0" smtClean="0">
              <a:cs typeface="B Yagut" panose="00000400000000000000" pitchFamily="2" charset="-78"/>
            </a:endParaRPr>
          </a:p>
          <a:p>
            <a:pPr marL="457200" indent="-457200" algn="just" rtl="1">
              <a:buFont typeface="Wingdings" panose="05000000000000000000" pitchFamily="2" charset="2"/>
              <a:buChar char="v"/>
            </a:pPr>
            <a:r>
              <a:rPr lang="fa-IR" sz="2800" dirty="0" smtClean="0">
                <a:cs typeface="B Yagut" panose="00000400000000000000" pitchFamily="2" charset="-78"/>
              </a:rPr>
              <a:t>احتمال افزایش مرگ و میر مادر در بیماری های شدیدقلبی عروقی</a:t>
            </a:r>
            <a:endParaRPr lang="fa-IR" sz="2800" dirty="0">
              <a:cs typeface="B Yagut" panose="00000400000000000000" pitchFamily="2" charset="-78"/>
            </a:endParaRP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7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75"/>
    </mc:Choice>
    <mc:Fallback xmlns="">
      <p:transition spd="slow" advTm="130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5531" y="183226"/>
            <a:ext cx="9144000" cy="918310"/>
          </a:xfrm>
        </p:spPr>
        <p:txBody>
          <a:bodyPr>
            <a:normAutofit/>
          </a:bodyPr>
          <a:lstStyle/>
          <a:p>
            <a:r>
              <a:rPr lang="fa-IR" sz="4400" dirty="0" smtClean="0">
                <a:cs typeface="B Yagut" panose="00000400000000000000" pitchFamily="2" charset="-78"/>
              </a:rPr>
              <a:t>ملاحظات در بارداری</a:t>
            </a:r>
            <a:endParaRPr lang="fa-IR" sz="44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101537"/>
            <a:ext cx="10231383" cy="5496472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  <a:spcAft>
                <a:spcPts val="800"/>
              </a:spcAft>
            </a:pP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به </a:t>
            </a: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جز موارد استثنایی ،اکثر زنان که </a:t>
            </a: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بیماری های </a:t>
            </a: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خفیف قلبی عروقی دارند حاملگی را بدون عوارض پشت سر می گذارند. همه زنان باید </a:t>
            </a: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آموزش های </a:t>
            </a:r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لازم را در </a:t>
            </a: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مواردذیل ببینند.</a:t>
            </a:r>
          </a:p>
          <a:p>
            <a:pPr marL="457200" indent="-457200" algn="just" rtl="1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fa-IR" sz="2800" u="sng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پرهیز </a:t>
            </a:r>
            <a:r>
              <a:rPr lang="fa-IR" sz="2800" u="sng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ازتماس </a:t>
            </a:r>
            <a:r>
              <a:rPr lang="fa-IR" sz="2800" u="sng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با افراد مبتلا به </a:t>
            </a:r>
            <a:r>
              <a:rPr lang="fa-IR" sz="2800" u="sng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عفونت</a:t>
            </a:r>
            <a:r>
              <a:rPr lang="en-US" sz="2800" u="sng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fa-IR" sz="2800" u="sng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های </a:t>
            </a:r>
            <a:r>
              <a:rPr lang="fa-IR" sz="2800" u="sng" dirty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تنفسی </a:t>
            </a:r>
            <a:endParaRPr lang="fa-IR" sz="2800" u="sng" dirty="0" smtClean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marL="457200" indent="-457200" algn="just" rtl="1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a-IR" sz="2800" u="sng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تجویز واکسن</a:t>
            </a:r>
          </a:p>
          <a:p>
            <a:pPr marL="457200" indent="-457200" algn="just" rtl="1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a-IR" sz="2800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fa-IR" sz="2800" u="sng" dirty="0" smtClean="0"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عدم استعمال دخانیات</a:t>
            </a:r>
            <a:endParaRPr lang="fa-IR" sz="28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6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54"/>
    </mc:Choice>
    <mc:Fallback xmlns="">
      <p:transition spd="slow" advTm="38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315310"/>
            <a:ext cx="9144000" cy="1313793"/>
          </a:xfrm>
        </p:spPr>
        <p:txBody>
          <a:bodyPr>
            <a:normAutofit/>
          </a:bodyPr>
          <a:lstStyle/>
          <a:p>
            <a:r>
              <a:rPr lang="fa-IR" sz="4400" dirty="0" smtClean="0">
                <a:cs typeface="B Yagut" panose="00000400000000000000" pitchFamily="2" charset="-78"/>
              </a:rPr>
              <a:t>ادامه</a:t>
            </a:r>
            <a:endParaRPr lang="en-US" sz="44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198178"/>
            <a:ext cx="9144000" cy="4603531"/>
          </a:xfrm>
        </p:spPr>
        <p:txBody>
          <a:bodyPr>
            <a:normAutofit/>
          </a:bodyPr>
          <a:lstStyle/>
          <a:p>
            <a:pPr lvl="0" algn="just" rtl="1">
              <a:lnSpc>
                <a:spcPct val="150000"/>
              </a:lnSpc>
              <a:spcAft>
                <a:spcPts val="800"/>
              </a:spcAft>
            </a:pPr>
            <a:r>
              <a:rPr lang="fa-IR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پرهیز ازتماس با افراد مبتلا به </a:t>
            </a:r>
            <a:r>
              <a:rPr lang="fa-IR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عفونت</a:t>
            </a:r>
            <a: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</a:t>
            </a:r>
            <a:r>
              <a:rPr lang="fa-IR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های </a:t>
            </a:r>
            <a:r>
              <a:rPr lang="fa-IR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تنفسی (از جمله سرماخوردگی) دریافت کنند و در صورت وجود هر گونه نشانه عفونت ،موضوع را گزارش نمایند. </a:t>
            </a:r>
          </a:p>
          <a:p>
            <a:pPr lvl="0" algn="just" rtl="1">
              <a:lnSpc>
                <a:spcPct val="150000"/>
              </a:lnSpc>
              <a:spcAft>
                <a:spcPts val="800"/>
              </a:spcAft>
            </a:pPr>
            <a:r>
              <a:rPr lang="fa-IR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تجویز </a:t>
            </a:r>
            <a:r>
              <a:rPr lang="fa-IR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واکسن های </a:t>
            </a:r>
            <a:r>
              <a:rPr lang="fa-IR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پنوموکوک و آنفلوآنزا توصیه می شود.</a:t>
            </a:r>
          </a:p>
          <a:p>
            <a:pPr lvl="0" algn="just" rtl="1">
              <a:lnSpc>
                <a:spcPct val="150000"/>
              </a:lnSpc>
              <a:spcAft>
                <a:spcPts val="800"/>
              </a:spcAft>
            </a:pPr>
            <a:r>
              <a:rPr lang="fa-IR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 عدم استعمال دخانیات:استعمال دخانیات به دلیل آثار قلبی و مستعد کردن بیمار برای ابتلا به </a:t>
            </a:r>
            <a:r>
              <a:rPr lang="fa-IR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عفونت های </a:t>
            </a:r>
            <a:r>
              <a:rPr lang="fa-IR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تنفسی فوقانی ،ممنوع است.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endParaRPr lang="en-US" sz="28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8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73"/>
    </mc:Choice>
    <mc:Fallback xmlns="">
      <p:transition spd="slow" advTm="91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6456" y="334087"/>
            <a:ext cx="9144000" cy="1032258"/>
          </a:xfrm>
        </p:spPr>
        <p:txBody>
          <a:bodyPr>
            <a:normAutofit/>
          </a:bodyPr>
          <a:lstStyle/>
          <a:p>
            <a:r>
              <a:rPr lang="fa-IR" sz="4400" dirty="0" smtClean="0">
                <a:solidFill>
                  <a:prstClr val="black"/>
                </a:solidFill>
                <a:cs typeface="B Yagut" panose="00000400000000000000" pitchFamily="2" charset="-78"/>
              </a:rPr>
              <a:t>ملاحظات </a:t>
            </a:r>
            <a:r>
              <a:rPr lang="fa-IR" sz="4400" dirty="0">
                <a:solidFill>
                  <a:prstClr val="black"/>
                </a:solidFill>
                <a:cs typeface="B Yagut" panose="00000400000000000000" pitchFamily="2" charset="-78"/>
              </a:rPr>
              <a:t>در زایمان و پس از زایمان</a:t>
            </a:r>
            <a:endParaRPr lang="en-US" sz="4400" dirty="0">
              <a:cs typeface="B Yagut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5131" y="1986456"/>
            <a:ext cx="9144000" cy="3502572"/>
          </a:xfrm>
        </p:spPr>
        <p:txBody>
          <a:bodyPr>
            <a:normAutofit/>
          </a:bodyPr>
          <a:lstStyle/>
          <a:p>
            <a:pPr marL="457200" lvl="0" indent="-457200" algn="r" rtl="1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fa-IR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جهت انجام زایمان ،زایمان واژینال  برای این افراد ترجیح داده می شود</a:t>
            </a:r>
            <a:r>
              <a:rPr lang="fa-IR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.</a:t>
            </a:r>
          </a:p>
          <a:p>
            <a:pPr marL="457200" lvl="0" indent="-457200" algn="just" rtl="1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fa-IR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خونریزی،کم خونی،عفونت و ترومبوآمبولی در دوره پس از زایمان،در افراد مبتلا به بیماری قلبی عوارض بسیار </a:t>
            </a:r>
            <a:r>
              <a:rPr lang="fa-IR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وخیم تری </a:t>
            </a:r>
            <a:r>
              <a:rPr lang="fa-IR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Yagut" panose="00000400000000000000" pitchFamily="2" charset="-78"/>
              </a:rPr>
              <a:t>محسوب می شوند.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lvl="0">
              <a:lnSpc>
                <a:spcPct val="150000"/>
              </a:lnSpc>
            </a:pPr>
            <a:endParaRPr lang="fa-IR" sz="32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457200" lvl="0" indent="-457200" algn="r" rtl="1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endParaRPr lang="fa-IR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53"/>
    </mc:Choice>
    <mc:Fallback xmlns="">
      <p:transition spd="slow" advTm="53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مشهد</_x062f__x0627__x0646__x0634__x06af__x0627__x0647_>
    <_x0646__x0648__x0639__x0020__x062d__x06cc__x0637__x0647_ xmlns="12fdc5dc-769e-4543-b10d-fbea3dac4417">مراقبت‌هاي ادغام يافته سلامت مادران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5NN7CDR5NKU2-831-1199</_dlc_DocId>
    <_dlc_DocIdUrl xmlns="1047730d-92e1-4018-9084-d932fd3a7f58">
      <Url>http://www.health.gov.ir/hnd/_layouts/DocIdRedir.aspx?ID=5NN7CDR5NKU2-831-1199</Url>
      <Description>5NN7CDR5NKU2-831-1199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BB3F14-EF6C-491D-9C63-A6F93EF423AE}">
  <ds:schemaRefs>
    <ds:schemaRef ds:uri="http://schemas.microsoft.com/office/2006/metadata/properties"/>
    <ds:schemaRef ds:uri="http://purl.org/dc/terms/"/>
    <ds:schemaRef ds:uri="http://purl.org/dc/elements/1.1/"/>
    <ds:schemaRef ds:uri="http://schemas.openxmlformats.org/package/2006/metadata/core-properties"/>
    <ds:schemaRef ds:uri="http://www.w3.org/XML/1998/namespace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1047730d-92e1-4018-9084-d932fd3a7f58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CDE59D6-573F-4283-93E0-5669AFAFF3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B0A3A4-35B6-497C-8B2D-40DD19EEA25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9871A3E3-1B7C-4FF2-8201-FA2EFBD0D6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1256</Words>
  <Application>Microsoft Office PowerPoint</Application>
  <PresentationFormat>Widescreen</PresentationFormat>
  <Paragraphs>131</Paragraphs>
  <Slides>22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B Nazanin</vt:lpstr>
      <vt:lpstr>B Yagut</vt:lpstr>
      <vt:lpstr>Calibri</vt:lpstr>
      <vt:lpstr>Calibri Light</vt:lpstr>
      <vt:lpstr>Times New Roman</vt:lpstr>
      <vt:lpstr>Wingdings</vt:lpstr>
      <vt:lpstr>Office Theme</vt:lpstr>
      <vt:lpstr>1_Office Theme</vt:lpstr>
      <vt:lpstr>2_Office Theme</vt:lpstr>
      <vt:lpstr>مراقبت های ادغام یافته سلامت مادران</vt:lpstr>
      <vt:lpstr>مشخصات سند</vt:lpstr>
      <vt:lpstr>اهداف آموزشی </vt:lpstr>
      <vt:lpstr>فهرست عناوین</vt:lpstr>
      <vt:lpstr>اختلالات قلبی عروقی</vt:lpstr>
      <vt:lpstr>تاثیر بیماری قلبی عروقی بر بارداری</vt:lpstr>
      <vt:lpstr>ملاحظات در بارداری</vt:lpstr>
      <vt:lpstr>ادامه</vt:lpstr>
      <vt:lpstr>ملاحظات در زایمان و پس از زایمان</vt:lpstr>
      <vt:lpstr>ادامه</vt:lpstr>
      <vt:lpstr>موارد نیازمند غربالگری کاردیومیوپاتی در بارداری(هفته 37-35) و پس از زایمان </vt:lpstr>
      <vt:lpstr>ادامه</vt:lpstr>
      <vt:lpstr>موارد نیازمند ارزیابی خطر ترومبوآمبولی درشروع بارداری،بارداری و پس از زایمان</vt:lpstr>
      <vt:lpstr>ادامه</vt:lpstr>
      <vt:lpstr>ادامه</vt:lpstr>
      <vt:lpstr>توصیه و آموزش</vt:lpstr>
      <vt:lpstr>ادامه</vt:lpstr>
      <vt:lpstr>پرسش نظری</vt:lpstr>
      <vt:lpstr>پرسش نظری</vt:lpstr>
      <vt:lpstr>پرسش عملی</vt:lpstr>
      <vt:lpstr>مراجع </vt:lpstr>
      <vt:lpstr>نظر سنجی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بیماریهای قلبی عروقی در بارداری</dc:title>
  <dc:creator>محبوبه مفتخر</dc:creator>
  <cp:lastModifiedBy>Sima Jalali</cp:lastModifiedBy>
  <cp:revision>125</cp:revision>
  <dcterms:created xsi:type="dcterms:W3CDTF">2020-04-20T09:03:44Z</dcterms:created>
  <dcterms:modified xsi:type="dcterms:W3CDTF">2020-12-06T09:09:59Z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cb7473f3-a509-4ac6-8f16-9ee69990724b</vt:lpwstr>
  </property>
</Properties>
</file>